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92" r:id="rId7"/>
    <p:sldId id="336" r:id="rId8"/>
    <p:sldId id="337" r:id="rId9"/>
    <p:sldId id="283" r:id="rId11"/>
    <p:sldId id="309" r:id="rId12"/>
    <p:sldId id="281" r:id="rId13"/>
    <p:sldId id="295" r:id="rId14"/>
    <p:sldId id="300" r:id="rId15"/>
    <p:sldId id="297" r:id="rId16"/>
    <p:sldId id="310" r:id="rId17"/>
    <p:sldId id="312" r:id="rId18"/>
    <p:sldId id="321" r:id="rId19"/>
    <p:sldId id="313" r:id="rId20"/>
    <p:sldId id="316" r:id="rId21"/>
    <p:sldId id="326" r:id="rId22"/>
    <p:sldId id="327" r:id="rId23"/>
    <p:sldId id="329" r:id="rId24"/>
    <p:sldId id="332" r:id="rId25"/>
    <p:sldId id="333" r:id="rId26"/>
    <p:sldId id="339" r:id="rId27"/>
    <p:sldId id="340" r:id="rId28"/>
    <p:sldId id="342" r:id="rId29"/>
    <p:sldId id="345" r:id="rId30"/>
    <p:sldId id="341" r:id="rId31"/>
    <p:sldId id="344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275" r:id="rId49"/>
  </p:sldIdLst>
  <p:sldSz cx="18288000" cy="10287000"/>
  <p:notesSz cx="6858000" cy="9144000"/>
  <p:embeddedFontLst>
    <p:embeddedFont>
      <p:font typeface="微软雅黑" panose="020B0503020204020204" charset="-122"/>
      <p:regular r:id="rId53"/>
    </p:embeddedFont>
    <p:embeddedFont>
      <p:font typeface="Calibri" panose="020F0502020204030204" charset="0"/>
      <p:regular r:id="rId54"/>
      <p:bold r:id="rId55"/>
      <p:italic r:id="rId56"/>
      <p:boldItalic r:id="rId57"/>
    </p:embeddedFont>
    <p:embeddedFont>
      <p:font typeface="Calibri" panose="020F0502020204030204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2"/>
        <p:guide pos="2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font" Target="fonts/font9.fntdata"/><Relationship Id="rId60" Type="http://schemas.openxmlformats.org/officeDocument/2006/relationships/font" Target="fonts/font8.fntdata"/><Relationship Id="rId6" Type="http://schemas.openxmlformats.org/officeDocument/2006/relationships/slide" Target="slides/slide4.xml"/><Relationship Id="rId59" Type="http://schemas.openxmlformats.org/officeDocument/2006/relationships/font" Target="fonts/font7.fntdata"/><Relationship Id="rId58" Type="http://schemas.openxmlformats.org/officeDocument/2006/relationships/font" Target="fonts/font6.fntdata"/><Relationship Id="rId57" Type="http://schemas.openxmlformats.org/officeDocument/2006/relationships/font" Target="fonts/font5.fntdata"/><Relationship Id="rId56" Type="http://schemas.openxmlformats.org/officeDocument/2006/relationships/font" Target="fonts/font4.fntdata"/><Relationship Id="rId55" Type="http://schemas.openxmlformats.org/officeDocument/2006/relationships/font" Target="fonts/font3.fntdata"/><Relationship Id="rId54" Type="http://schemas.openxmlformats.org/officeDocument/2006/relationships/font" Target="fonts/font2.fntdata"/><Relationship Id="rId53" Type="http://schemas.openxmlformats.org/officeDocument/2006/relationships/font" Target="fonts/font1.fntdata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image" Target="../media/image2.svg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8.svg"/><Relationship Id="rId24" Type="http://schemas.openxmlformats.org/officeDocument/2006/relationships/image" Target="../media/image7.png"/><Relationship Id="rId23" Type="http://schemas.openxmlformats.org/officeDocument/2006/relationships/image" Target="../media/image4.svg"/><Relationship Id="rId22" Type="http://schemas.openxmlformats.org/officeDocument/2006/relationships/image" Target="../media/image3.png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image" Target="../media/image2.svg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4.svg"/><Relationship Id="rId3" Type="http://schemas.openxmlformats.org/officeDocument/2006/relationships/image" Target="../media/image10.png"/><Relationship Id="rId2" Type="http://schemas.openxmlformats.org/officeDocument/2006/relationships/image" Target="../media/image2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7305">
            <a:off x="-8340760" y="6016156"/>
            <a:ext cx="15537129" cy="5310873"/>
          </a:xfrm>
          <a:custGeom>
            <a:avLst/>
            <a:gdLst/>
            <a:ahLst/>
            <a:cxnLst/>
            <a:rect l="l" t="t" r="r" b="b"/>
            <a:pathLst>
              <a:path w="15537129" h="5310873">
                <a:moveTo>
                  <a:pt x="0" y="0"/>
                </a:moveTo>
                <a:lnTo>
                  <a:pt x="15537129" y="0"/>
                </a:lnTo>
                <a:lnTo>
                  <a:pt x="15537129" y="5310874"/>
                </a:lnTo>
                <a:lnTo>
                  <a:pt x="0" y="531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428138">
            <a:off x="10926640" y="-1352653"/>
            <a:ext cx="17234151" cy="5890946"/>
          </a:xfrm>
          <a:custGeom>
            <a:avLst/>
            <a:gdLst/>
            <a:ahLst/>
            <a:cxnLst/>
            <a:rect l="l" t="t" r="r" b="b"/>
            <a:pathLst>
              <a:path w="17234151" h="5890946">
                <a:moveTo>
                  <a:pt x="0" y="0"/>
                </a:moveTo>
                <a:lnTo>
                  <a:pt x="17234150" y="0"/>
                </a:lnTo>
                <a:lnTo>
                  <a:pt x="17234150" y="5890946"/>
                </a:lnTo>
                <a:lnTo>
                  <a:pt x="0" y="5890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-1668425" y="7107227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9"/>
                </a:lnTo>
                <a:lnTo>
                  <a:pt x="7315200" y="397680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1225" y="-911336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06496" y="3283171"/>
            <a:ext cx="13475008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85"/>
              </a:lnSpc>
            </a:pPr>
            <a:r>
              <a:rPr lang="zh-CN" altLang="en-US" sz="5400" b="1">
                <a:solidFill>
                  <a:srgbClr val="1E1E1E"/>
                </a:solidFill>
                <a:latin typeface="思源黑体 1 Heavy" panose="020B0A00000000000000" charset="-122"/>
                <a:ea typeface="思源黑体 1 Heavy" panose="020B0A00000000000000" charset="-122"/>
                <a:cs typeface="思源黑体 1 Heavy" panose="020B0A00000000000000" charset="-122"/>
                <a:sym typeface="思源黑体 1 Heavy" panose="020B0A00000000000000" charset="-122"/>
              </a:rPr>
              <a:t>任务管理系统演示汇</a:t>
            </a:r>
            <a:r>
              <a:rPr lang="zh-CN" altLang="en-US" sz="5400" b="1">
                <a:solidFill>
                  <a:srgbClr val="1E1E1E"/>
                </a:solidFill>
                <a:latin typeface="思源黑体 1 Heavy" panose="020B0A00000000000000" charset="-122"/>
                <a:ea typeface="思源黑体 1 Heavy" panose="020B0A00000000000000" charset="-122"/>
                <a:cs typeface="思源黑体 1 Heavy" panose="020B0A00000000000000" charset="-122"/>
                <a:sym typeface="思源黑体 1 Heavy" panose="020B0A00000000000000" charset="-122"/>
              </a:rPr>
              <a:t>报</a:t>
            </a:r>
            <a:endParaRPr lang="zh-CN" altLang="en-US" sz="5400" b="1">
              <a:solidFill>
                <a:srgbClr val="1E1E1E"/>
              </a:solidFill>
              <a:latin typeface="思源黑体 1 Heavy" panose="020B0A00000000000000" charset="-122"/>
              <a:ea typeface="思源黑体 1 Heavy" panose="020B0A00000000000000" charset="-122"/>
              <a:cs typeface="思源黑体 1 Heavy" panose="020B0A00000000000000" charset="-122"/>
              <a:sym typeface="思源黑体 1 Heavy" panose="020B0A00000000000000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334220" y="5677824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4" y="0"/>
                </a:lnTo>
                <a:lnTo>
                  <a:pt x="382734" y="407706"/>
                </a:lnTo>
                <a:lnTo>
                  <a:pt x="0" y="40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6019800" y="5532755"/>
            <a:ext cx="9114790" cy="697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20"/>
              </a:lnSpc>
              <a:spcBef>
                <a:spcPct val="0"/>
              </a:spcBef>
            </a:pPr>
            <a:r>
              <a:rPr lang="zh-CN" altLang="en-US" sz="2265" b="1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汇报人：徐一凯</a:t>
            </a:r>
            <a:r>
              <a:rPr lang="en-US" altLang="zh-CN" sz="2265" b="1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 </a:t>
            </a:r>
            <a:endParaRPr lang="en-US" altLang="zh-CN" sz="2265" b="1">
              <a:solidFill>
                <a:srgbClr val="1E1E1E"/>
              </a:solidFill>
              <a:latin typeface="思源黑体 2 Medium" panose="020B0600000000000000" charset="-122"/>
              <a:ea typeface="思源黑体 2 Medium" panose="020B0600000000000000" charset="-122"/>
              <a:cs typeface="思源黑体 2 Medium" panose="020B0600000000000000" charset="-122"/>
              <a:sym typeface="思源黑体 2 Medium" panose="020B0600000000000000" charset="-122"/>
            </a:endParaRPr>
          </a:p>
          <a:p>
            <a:pPr marL="0" lvl="0" indent="0" algn="l">
              <a:lnSpc>
                <a:spcPts val="2720"/>
              </a:lnSpc>
              <a:spcBef>
                <a:spcPct val="0"/>
              </a:spcBef>
            </a:pPr>
            <a:r>
              <a:rPr lang="zh-CN" altLang="en-US" sz="2265" b="1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小组成员：张欣蕊，徐一凯，李金润，刘馥毓，彭麟博，</a:t>
            </a:r>
            <a:r>
              <a:rPr lang="zh-CN" altLang="en-US" sz="2265" b="1">
                <a:solidFill>
                  <a:srgbClr val="1E1E1E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赵燊凯</a:t>
            </a:r>
            <a:endParaRPr lang="zh-CN" altLang="en-US" sz="2265" b="1">
              <a:solidFill>
                <a:srgbClr val="1E1E1E"/>
              </a:solidFill>
              <a:latin typeface="思源黑体 2 Medium" panose="020B0600000000000000" charset="-122"/>
              <a:ea typeface="思源黑体 2 Medium" panose="020B0600000000000000" charset="-122"/>
              <a:cs typeface="思源黑体 2 Medium" panose="020B0600000000000000" charset="-122"/>
              <a:sym typeface="思源黑体 2 Medium" panose="020B06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78275" y="2972543"/>
            <a:ext cx="9731450" cy="789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390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CLASSROOM PRESENTATION</a:t>
            </a:r>
            <a:endParaRPr lang="en-US" sz="3900" b="1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43650" y="9410862"/>
            <a:ext cx="6587687" cy="30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400"/>
              </a:lnSpc>
              <a:spcBef>
                <a:spcPct val="0"/>
              </a:spcBef>
            </a:pPr>
            <a:endParaRPr lang="en-US" sz="2000" b="1" u="none" strike="noStrike" spc="722">
              <a:solidFill>
                <a:srgbClr val="1E1E1E"/>
              </a:solidFill>
              <a:latin typeface="思源黑体 2 Medium" panose="020B0600000000000000" charset="-122"/>
              <a:ea typeface="思源黑体 2 Medium" panose="020B0600000000000000" charset="-122"/>
              <a:cs typeface="思源黑体 2 Medium" panose="020B0600000000000000" charset="-122"/>
              <a:sym typeface="思源黑体 2 Medium" panose="020B06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需求建模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活动图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9677400" y="2552700"/>
            <a:ext cx="7079615" cy="3879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显示任务表单（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CreateTaskForm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）：系统显示一个表单，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主管可以输入任务信息（如标题、状态、分配给谁、评论等）。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主管输入数据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(containDatainput)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主管填写表单并提交。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系统保存数据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(SaveContain)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：系统将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主管输入的数据保存到数据库中。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结束：任务创建完成。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图中展示了任务的属性（如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title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status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等）以及用户和系统之间的交互。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createtask活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105" y="1733550"/>
            <a:ext cx="7940040" cy="6685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创建任务的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时序图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9982200" y="2095500"/>
            <a:ext cx="6833235" cy="3879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时序图展示了创建任务时各个组件之间的交互：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用户操作：用户填写任务表单并提交。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前端：前端向后端发送一个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POST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 /api/tasks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），传递任务数据。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3.TaskController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：控制器验证请求数据的有效性。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如果验证失败，返回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400 Bad Request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如果验证成功，调用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TaskService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createTask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4.TaskService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：服务层创建任务实体，并调用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TaskRepository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save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方法将任务保存到数据库。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5.TaskRepository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：执行数据库插入操作（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INSERT INTO tasks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），生成任务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ID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6.Notification Service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：发送任务分配通知。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返回结果：前端收到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201 Created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响应，并显示任务创建成功。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createtask时序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790700"/>
            <a:ext cx="9184640" cy="69081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需求建模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更新任务的活动图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pic>
        <p:nvPicPr>
          <p:cNvPr id="7" name="图片 6" descr="updatetask活动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1638300"/>
            <a:ext cx="9441815" cy="80308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内容建模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任务管理类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图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pic>
        <p:nvPicPr>
          <p:cNvPr id="7" name="图片 6" descr="任务管理类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2019300"/>
            <a:ext cx="9831705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内容建模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状态图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9906000" y="1333500"/>
            <a:ext cx="8152130" cy="3843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左图展示了任务在不同状态之间的转换流程。以下是每个状态及其转换条件的简单说明：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待办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(TODO)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任务开始时的状态。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开始任务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操作转到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进行中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进行中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(IN_PROGRESS)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任务正在处理中。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阻塞任务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操作转到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阻塞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提交任务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操作转到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审批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重新打开任务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操作返回到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待办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阻塞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(BLOCKED)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任务因某些原因被阻塞。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操作结束流程。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解除阻塞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操作返回到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进行中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审批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(APPROVAL)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任务等待审批。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接受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操作转到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拒绝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操作返回到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阻塞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(DONE)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任务已完成，流程结束。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状态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324100"/>
            <a:ext cx="9562465" cy="56915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超文本建模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静态建模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9933940" y="1485900"/>
            <a:ext cx="8152130" cy="3843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2019300"/>
            <a:ext cx="10601325" cy="67722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6200" y="9182100"/>
            <a:ext cx="4371975" cy="682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4"/>
                </a:solidFill>
              </a:rPr>
              <a:t>经理视图的超文本结构模型</a:t>
            </a:r>
            <a:endParaRPr lang="zh-CN" altLang="en-US"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超文本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建模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访问模型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pic>
        <p:nvPicPr>
          <p:cNvPr id="7" name="图片 6" descr="访问模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570355"/>
            <a:ext cx="13569950" cy="767715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适应性建模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静态模型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2019300"/>
            <a:ext cx="10601325" cy="67722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76600" y="9105815"/>
            <a:ext cx="6096000" cy="92202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700">
                <a:solidFill>
                  <a:schemeClr val="accent4"/>
                </a:solidFill>
                <a:sym typeface="+mn-ea"/>
              </a:rPr>
              <a:t>主管视图的超文本结构模型</a:t>
            </a:r>
            <a:endParaRPr lang="zh-CN" altLang="en-US" sz="2700">
              <a:solidFill>
                <a:schemeClr val="accent4"/>
              </a:solidFill>
            </a:endParaRPr>
          </a:p>
          <a:p>
            <a:pPr algn="l"/>
            <a:endParaRPr lang="zh-CN" altLang="en-US" sz="27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适应性模型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动态模型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2400300"/>
            <a:ext cx="5920105" cy="57645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83691">
            <a:off x="-7496214" y="-21245"/>
            <a:ext cx="15537129" cy="5310873"/>
          </a:xfrm>
          <a:custGeom>
            <a:avLst/>
            <a:gdLst/>
            <a:ahLst/>
            <a:cxnLst/>
            <a:rect l="l" t="t" r="r" b="b"/>
            <a:pathLst>
              <a:path w="15537129" h="5310873">
                <a:moveTo>
                  <a:pt x="0" y="0"/>
                </a:moveTo>
                <a:lnTo>
                  <a:pt x="15537129" y="0"/>
                </a:lnTo>
                <a:lnTo>
                  <a:pt x="15537129" y="5310874"/>
                </a:lnTo>
                <a:lnTo>
                  <a:pt x="0" y="531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10990">
            <a:off x="10108432" y="4829978"/>
            <a:ext cx="17234151" cy="5890946"/>
          </a:xfrm>
          <a:custGeom>
            <a:avLst/>
            <a:gdLst/>
            <a:ahLst/>
            <a:cxnLst/>
            <a:rect l="l" t="t" r="r" b="b"/>
            <a:pathLst>
              <a:path w="17234151" h="5890946">
                <a:moveTo>
                  <a:pt x="0" y="0"/>
                </a:moveTo>
                <a:lnTo>
                  <a:pt x="17234150" y="0"/>
                </a:lnTo>
                <a:lnTo>
                  <a:pt x="17234150" y="5890946"/>
                </a:lnTo>
                <a:lnTo>
                  <a:pt x="0" y="5890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739679" flipH="1">
            <a:off x="-1430024" y="-754069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8"/>
                </a:lnTo>
                <a:lnTo>
                  <a:pt x="7315200" y="39768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156503" y="7033918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82307" y="5219763"/>
            <a:ext cx="852338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altLang="zh-CN" sz="306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Application architecture design</a:t>
            </a:r>
            <a:endParaRPr lang="en-US" altLang="zh-CN" sz="3060" b="1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10825" y="3467045"/>
            <a:ext cx="98663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</a:t>
            </a: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架构设计</a:t>
            </a:r>
            <a:endParaRPr lang="zh-CN" altLang="en-US" sz="5400" b="1" spc="585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83829">
            <a:off x="-11251263" y="3288993"/>
            <a:ext cx="19841876" cy="6782314"/>
          </a:xfrm>
          <a:custGeom>
            <a:avLst/>
            <a:gdLst/>
            <a:ahLst/>
            <a:cxnLst/>
            <a:rect l="l" t="t" r="r" b="b"/>
            <a:pathLst>
              <a:path w="19841876" h="6782314">
                <a:moveTo>
                  <a:pt x="0" y="0"/>
                </a:moveTo>
                <a:lnTo>
                  <a:pt x="19841877" y="0"/>
                </a:lnTo>
                <a:lnTo>
                  <a:pt x="19841877" y="6782314"/>
                </a:lnTo>
                <a:lnTo>
                  <a:pt x="0" y="678231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pPr marL="0" lvl="0" indent="0" algn="l">
              <a:lnSpc>
                <a:spcPts val="9505"/>
              </a:lnSpc>
              <a:spcBef>
                <a:spcPct val="0"/>
              </a:spcBef>
            </a:pPr>
            <a:r>
              <a:rPr lang="en-US" b="1" spc="158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04</a:t>
            </a:r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-2502946" y="5304273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8"/>
                </a:lnTo>
                <a:lnTo>
                  <a:pt x="7315200" y="39768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>
            <p:custDataLst>
              <p:tags r:id="rId5"/>
            </p:custDataLst>
          </p:nvPr>
        </p:nvSpPr>
        <p:spPr>
          <a:xfrm>
            <a:off x="6764020" y="2908935"/>
            <a:ext cx="4369435" cy="9721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6275"/>
              </a:lnSpc>
            </a:pP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项目介绍</a:t>
            </a:r>
            <a:endParaRPr lang="zh-CN" altLang="en-US" sz="523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6"/>
            </p:custDataLst>
          </p:nvPr>
        </p:nvSpPr>
        <p:spPr>
          <a:xfrm>
            <a:off x="5105400" y="2737485"/>
            <a:ext cx="1689100" cy="13627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9505"/>
              </a:lnSpc>
              <a:spcBef>
                <a:spcPct val="0"/>
              </a:spcBef>
            </a:pPr>
            <a:r>
              <a:rPr lang="en-US" sz="7920" b="1" u="none" strike="noStrike" spc="158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01</a:t>
            </a:r>
            <a:endParaRPr lang="en-US" sz="7920" b="1" u="none" strike="noStrike" spc="158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7" name="TextBox 7"/>
          <p:cNvSpPr txBox="1"/>
          <p:nvPr>
            <p:custDataLst>
              <p:tags r:id="rId7"/>
            </p:custDataLst>
          </p:nvPr>
        </p:nvSpPr>
        <p:spPr>
          <a:xfrm>
            <a:off x="12875260" y="3009900"/>
            <a:ext cx="5090795" cy="4591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275"/>
              </a:lnSpc>
            </a:pP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功能</a:t>
            </a: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需求</a:t>
            </a:r>
            <a:endParaRPr lang="zh-CN" altLang="en-US" sz="523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8"/>
            </p:custDataLst>
          </p:nvPr>
        </p:nvSpPr>
        <p:spPr>
          <a:xfrm>
            <a:off x="11282045" y="2737485"/>
            <a:ext cx="2196465" cy="6953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9505"/>
              </a:lnSpc>
              <a:spcBef>
                <a:spcPct val="0"/>
              </a:spcBef>
            </a:pPr>
            <a:r>
              <a:rPr lang="en-US" sz="7920" b="1" u="none" strike="noStrike" spc="158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02</a:t>
            </a:r>
            <a:endParaRPr lang="en-US" sz="7920" b="1" u="none" strike="noStrike" spc="158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0" name="TextBox 10"/>
          <p:cNvSpPr txBox="1"/>
          <p:nvPr>
            <p:custDataLst>
              <p:tags r:id="rId9"/>
            </p:custDataLst>
          </p:nvPr>
        </p:nvSpPr>
        <p:spPr>
          <a:xfrm>
            <a:off x="6764020" y="4507230"/>
            <a:ext cx="5166360" cy="4591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275"/>
              </a:lnSpc>
            </a:pP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应用建模</a:t>
            </a: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分析</a:t>
            </a:r>
            <a:endParaRPr lang="zh-CN" altLang="en-US" sz="523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10"/>
            </p:custDataLst>
          </p:nvPr>
        </p:nvSpPr>
        <p:spPr>
          <a:xfrm>
            <a:off x="5030470" y="4257040"/>
            <a:ext cx="2005965" cy="6953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9505"/>
              </a:lnSpc>
              <a:spcBef>
                <a:spcPct val="0"/>
              </a:spcBef>
            </a:pPr>
            <a:r>
              <a:rPr lang="en-US" sz="7920" b="1" u="none" strike="noStrike" spc="158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03</a:t>
            </a:r>
            <a:endParaRPr lang="en-US" sz="7920" b="1" u="none" strike="noStrike" spc="158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3" name="TextBox 13"/>
          <p:cNvSpPr txBox="1"/>
          <p:nvPr>
            <p:custDataLst>
              <p:tags r:id="rId11"/>
            </p:custDataLst>
          </p:nvPr>
        </p:nvSpPr>
        <p:spPr>
          <a:xfrm>
            <a:off x="12936220" y="4610100"/>
            <a:ext cx="5521960" cy="4591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275"/>
              </a:lnSpc>
            </a:pP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应用架构设计</a:t>
            </a:r>
            <a:endParaRPr lang="zh-CN" altLang="en-US" sz="523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12"/>
            </p:custDataLst>
          </p:nvPr>
        </p:nvSpPr>
        <p:spPr>
          <a:xfrm>
            <a:off x="11183620" y="4303395"/>
            <a:ext cx="2026285" cy="6953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9505"/>
              </a:lnSpc>
              <a:spcBef>
                <a:spcPct val="0"/>
              </a:spcBef>
            </a:pPr>
            <a:r>
              <a:rPr lang="en-US" sz="7920" b="1" u="none" strike="noStrike" spc="158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04</a:t>
            </a:r>
            <a:endParaRPr lang="en-US" sz="7920" b="1" u="none" strike="noStrike" spc="158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7185" y="832710"/>
            <a:ext cx="4070334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40"/>
              </a:lnSpc>
            </a:pPr>
            <a:r>
              <a:rPr lang="en-US" sz="10950" b="1">
                <a:solidFill>
                  <a:srgbClr val="1E1E1E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目录</a:t>
            </a:r>
            <a:endParaRPr lang="en-US" sz="10950" b="1">
              <a:solidFill>
                <a:srgbClr val="1E1E1E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511859" y="996467"/>
            <a:ext cx="8196668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25"/>
              </a:lnSpc>
              <a:spcBef>
                <a:spcPct val="0"/>
              </a:spcBef>
            </a:pPr>
            <a:r>
              <a:rPr lang="en-US" sz="8520" b="1" u="none" strike="noStrike" spc="170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CONTENTS</a:t>
            </a:r>
            <a:endParaRPr lang="en-US" sz="8520" b="1" u="none" strike="noStrike" spc="170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4810685" y="213881"/>
            <a:ext cx="4519849" cy="2457154"/>
          </a:xfrm>
          <a:custGeom>
            <a:avLst/>
            <a:gdLst/>
            <a:ahLst/>
            <a:cxnLst/>
            <a:rect l="l" t="t" r="r" b="b"/>
            <a:pathLst>
              <a:path w="4519849" h="2457154">
                <a:moveTo>
                  <a:pt x="0" y="0"/>
                </a:moveTo>
                <a:lnTo>
                  <a:pt x="4519849" y="0"/>
                </a:lnTo>
                <a:lnTo>
                  <a:pt x="4519849" y="2457154"/>
                </a:lnTo>
                <a:lnTo>
                  <a:pt x="0" y="2457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4935220" y="5900420"/>
            <a:ext cx="2235835" cy="747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l">
              <a:lnSpc>
                <a:spcPts val="9505"/>
              </a:lnSpc>
              <a:spcBef>
                <a:spcPct val="0"/>
              </a:spcBef>
            </a:pPr>
            <a:r>
              <a:rPr lang="en-US" sz="7920" b="1" spc="158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05</a:t>
            </a:r>
            <a:endParaRPr lang="en-US" altLang="en-US" sz="7920" b="1" spc="158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8" name="文本框 7"/>
          <p:cNvSpPr txBox="1"/>
          <p:nvPr>
            <p:custDataLst>
              <p:tags r:id="rId14"/>
            </p:custDataLst>
          </p:nvPr>
        </p:nvSpPr>
        <p:spPr>
          <a:xfrm>
            <a:off x="6611620" y="6134100"/>
            <a:ext cx="5596255" cy="51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6275"/>
              </a:lnSpc>
            </a:pP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</a:t>
            </a: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设计</a:t>
            </a:r>
            <a:endParaRPr lang="zh-CN" altLang="en-US" sz="523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11060430" y="5907405"/>
            <a:ext cx="2235835" cy="747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l">
              <a:lnSpc>
                <a:spcPts val="9505"/>
              </a:lnSpc>
              <a:spcBef>
                <a:spcPct val="0"/>
              </a:spcBef>
            </a:pPr>
            <a:r>
              <a:rPr lang="en-US" sz="7920" b="1" spc="158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06</a:t>
            </a:r>
            <a:endParaRPr lang="en-US" altLang="en-US" sz="7920" b="1" spc="158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12860020" y="6210300"/>
            <a:ext cx="5412740" cy="51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6275"/>
              </a:lnSpc>
            </a:pP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</a:t>
            </a: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测试</a:t>
            </a:r>
            <a:endParaRPr lang="zh-CN" altLang="en-US" sz="523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7"/>
            </p:custDataLst>
          </p:nvPr>
        </p:nvSpPr>
        <p:spPr>
          <a:xfrm>
            <a:off x="4935220" y="7581900"/>
            <a:ext cx="2235835" cy="747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l">
              <a:lnSpc>
                <a:spcPts val="9505"/>
              </a:lnSpc>
              <a:spcBef>
                <a:spcPct val="0"/>
              </a:spcBef>
            </a:pPr>
            <a:r>
              <a:rPr lang="en-US" sz="7920" b="1" spc="158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07</a:t>
            </a:r>
            <a:endParaRPr lang="en-US" altLang="en-US" sz="7920" b="1" spc="158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20" name="文本框 19"/>
          <p:cNvSpPr txBox="1"/>
          <p:nvPr>
            <p:custDataLst>
              <p:tags r:id="rId18"/>
            </p:custDataLst>
          </p:nvPr>
        </p:nvSpPr>
        <p:spPr>
          <a:xfrm>
            <a:off x="6611620" y="7810500"/>
            <a:ext cx="5596255" cy="51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6275"/>
              </a:lnSpc>
            </a:pP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</a:t>
            </a: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运维</a:t>
            </a:r>
            <a:endParaRPr lang="zh-CN" altLang="en-US" sz="523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9"/>
            </p:custDataLst>
          </p:nvPr>
        </p:nvSpPr>
        <p:spPr>
          <a:xfrm>
            <a:off x="11122660" y="7547610"/>
            <a:ext cx="2235835" cy="747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l">
              <a:lnSpc>
                <a:spcPts val="9505"/>
              </a:lnSpc>
              <a:spcBef>
                <a:spcPct val="0"/>
              </a:spcBef>
            </a:pPr>
            <a:r>
              <a:rPr lang="en-US" sz="7920" b="1" spc="158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08</a:t>
            </a:r>
            <a:endParaRPr lang="zh-CN" altLang="en-US" sz="7920" b="1" spc="158">
              <a:solidFill>
                <a:srgbClr val="5E6FA2"/>
              </a:solidFill>
              <a:latin typeface="Akzidenz-Grotesk Medium" panose="02000603030000020004"/>
              <a:ea typeface="宋体" panose="02010600030101010101" pitchFamily="2" charset="-122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22" name="文本框 21"/>
          <p:cNvSpPr txBox="1"/>
          <p:nvPr>
            <p:custDataLst>
              <p:tags r:id="rId20"/>
            </p:custDataLst>
          </p:nvPr>
        </p:nvSpPr>
        <p:spPr>
          <a:xfrm>
            <a:off x="12875260" y="7810500"/>
            <a:ext cx="5412740" cy="1429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6275"/>
              </a:lnSpc>
            </a:pP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应用性能与可用性分析</a:t>
            </a:r>
            <a:endParaRPr lang="zh-CN" altLang="en-US" sz="523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4953000" y="9029700"/>
            <a:ext cx="1757680" cy="1094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l">
              <a:lnSpc>
                <a:spcPts val="9505"/>
              </a:lnSpc>
              <a:spcBef>
                <a:spcPct val="0"/>
              </a:spcBef>
            </a:pPr>
            <a:r>
              <a:rPr lang="en-US" sz="7920" b="1" spc="158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09</a:t>
            </a:r>
            <a:endParaRPr lang="en-US" altLang="en-US" sz="7920" b="1" spc="158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25" name="TextBox 4"/>
          <p:cNvSpPr txBox="1"/>
          <p:nvPr>
            <p:custDataLst>
              <p:tags r:id="rId22"/>
            </p:custDataLst>
          </p:nvPr>
        </p:nvSpPr>
        <p:spPr>
          <a:xfrm>
            <a:off x="6710680" y="9182100"/>
            <a:ext cx="6284595" cy="9721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l">
              <a:lnSpc>
                <a:spcPts val="6275"/>
              </a:lnSpc>
            </a:pPr>
            <a:r>
              <a:rPr lang="zh-CN" altLang="en-US" sz="5230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应用安全性分析</a:t>
            </a:r>
            <a:endParaRPr lang="zh-CN" altLang="en-US" sz="5230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en-US" altLang="zh-CN" sz="4995" b="1">
                <a:solidFill>
                  <a:srgbClr val="100F0D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web</a:t>
            </a:r>
            <a:r>
              <a:rPr lang="zh-CN" altLang="en-US" sz="4995" b="1">
                <a:solidFill>
                  <a:srgbClr val="100F0D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应用架构设计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五层架构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详细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219200" y="1409700"/>
            <a:ext cx="17423765" cy="3843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一、系统架构总览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本系统采用垂直分层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水平解耦的五层架构设计，各层职责明确，技术选型以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 Boot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生态为核心。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二、五层架构详解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展现层（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Presentation Layer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作用：用户直接交互的界面，负责数据展示和操作接收。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技术实现：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前端框架：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Vue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组件化开发（如任务卡片、进度条）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响应式布局（适配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PC/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移动端）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通信协议：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RESTful API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与后端交互）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实时功能：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WebSocket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（任务状态实时更新）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应用层（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Application Layer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作用：处理业务逻辑，协调各组件交互。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技术实现：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核心框架：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 Boot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控制器（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@RestController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）：接收前端请求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服务层（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@Service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）：封装业务逻辑（如任务分配算法）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数据传输对象（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DTO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）：隔离前后端数据模型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关键功能：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用户认证（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 Security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文件上传（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 Boot Actuator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监控）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第三方集成（邮件通知通过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JavaMailSender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20200" y="2705100"/>
            <a:ext cx="89141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示例代码：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vue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复制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&lt;!-- Vue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组件示例：任务列表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--&gt;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&lt;template&gt;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&lt;div v-for="task in tasks" :key="task.id"&gt;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&lt;h3&gt;{{ task.title }}&lt;/h3&gt;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&lt;button @click="updateTask(task)"&gt;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&lt;/button&gt;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&lt;/div&gt;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&lt;/template&gt;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372600" y="6543675"/>
            <a:ext cx="746315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// Spring Boot Service</a:t>
            </a:r>
            <a:r>
              <a:rPr lang="zh-CN" altLang="en-US"/>
              <a:t>层示例：创建任务</a:t>
            </a:r>
            <a:endParaRPr lang="zh-CN" altLang="en-US"/>
          </a:p>
          <a:p>
            <a:r>
              <a:rPr lang="en-US" altLang="zh-CN"/>
              <a:t>@Service</a:t>
            </a:r>
            <a:endParaRPr lang="en-US" altLang="zh-CN"/>
          </a:p>
          <a:p>
            <a:r>
              <a:rPr lang="en-US" altLang="zh-CN"/>
              <a:t>public class TaskService {</a:t>
            </a:r>
            <a:endParaRPr lang="en-US" altLang="zh-CN"/>
          </a:p>
          <a:p>
            <a:r>
              <a:rPr lang="en-US" altLang="zh-CN"/>
              <a:t>    @Autowired</a:t>
            </a:r>
            <a:endParaRPr lang="en-US" altLang="zh-CN"/>
          </a:p>
          <a:p>
            <a:r>
              <a:rPr lang="en-US" altLang="zh-CN"/>
              <a:t>    private TaskRepository taskRepository;</a:t>
            </a:r>
            <a:endParaRPr lang="en-US" altLang="zh-CN"/>
          </a:p>
          <a:p>
            <a:r>
              <a:rPr lang="en-US" altLang="zh-CN"/>
              <a:t>    </a:t>
            </a:r>
            <a:endParaRPr lang="en-US" altLang="zh-CN"/>
          </a:p>
          <a:p>
            <a:r>
              <a:rPr lang="en-US" altLang="zh-CN"/>
              <a:t>    public Task createTask(TaskRequest request) {</a:t>
            </a:r>
            <a:endParaRPr lang="en-US" altLang="zh-CN"/>
          </a:p>
          <a:p>
            <a:r>
              <a:rPr lang="en-US" altLang="zh-CN"/>
              <a:t>        Task task = new Task(request.getTitle(), request.getDueDate());</a:t>
            </a:r>
            <a:endParaRPr lang="en-US" altLang="zh-CN"/>
          </a:p>
          <a:p>
            <a:r>
              <a:rPr lang="en-US" altLang="zh-CN"/>
              <a:t>        return taskRepository.save(task);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en-US" altLang="zh-CN" sz="4995" b="1">
                <a:solidFill>
                  <a:srgbClr val="100F0D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web</a:t>
            </a:r>
            <a:r>
              <a:rPr lang="zh-CN" altLang="en-US" sz="4995" b="1">
                <a:solidFill>
                  <a:srgbClr val="100F0D"/>
                </a:solidFill>
                <a:latin typeface="思源黑体 2 Medium" panose="020B0600000000000000" charset="-122"/>
                <a:ea typeface="思源黑体 2 Medium" panose="020B0600000000000000" charset="-122"/>
                <a:cs typeface="思源黑体 2 Medium" panose="020B0600000000000000" charset="-122"/>
                <a:sym typeface="思源黑体 2 Medium" panose="020B0600000000000000" charset="-122"/>
              </a:rPr>
              <a:t>应用架构设计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五层架构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详细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219200" y="1409700"/>
            <a:ext cx="17423765" cy="3843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业务逻辑层（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Domain Layer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作用：定义核心业务规则和实体关系。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技术实现：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领域模型：使用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JPA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 Persistence API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）映射数据库表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规则引擎：通过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 AOP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实现权限校验（如仅管理员可删除任务）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数据访问层（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Access Layer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作用：封装数据库操作，提供数据持久化支持。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技术实现：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数据库选择：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（关系型数据库存储任务、用户信息）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缓存优化：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Redis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（存储高频访问数据，如在线用户列表）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基础设施层（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Infrastructure Layer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作用：提供系统运行所需的底层支持。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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技术实现：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部署方案：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Docker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容器化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Kubernetes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集群管理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云服务：阿里云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ECS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（弹性计算服务）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安全防护：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Spring Boot Security + JWT Token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（防止未授权访问）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o​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监控工具：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Prometheus + Grafana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（实时监控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CPU/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内存使用率）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80370" y="1570355"/>
            <a:ext cx="76949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public class Task {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@Id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@GeneratedValue(strategy = GenerationType.IDENTITY)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private Long id;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private String title;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@ManyToOne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private User assignee; //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关联用户表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private LocalDateTime dueDate;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580370" y="4351020"/>
            <a:ext cx="74790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CREATE TABLE tasks (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id INT PRIMARY KEY AUTO_INCREMENT,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title VARCHAR(255) NOT NULL,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due_date DATETIME,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user_id INT,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FOREIGN KEY (user_id) REFERENCES users(id)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);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678795" y="6494145"/>
            <a:ext cx="5551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public User getUserById(Long id) {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return userRepository.findById(id).orElse(null);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83691">
            <a:off x="-7496214" y="-21245"/>
            <a:ext cx="15537129" cy="5310873"/>
          </a:xfrm>
          <a:custGeom>
            <a:avLst/>
            <a:gdLst/>
            <a:ahLst/>
            <a:cxnLst/>
            <a:rect l="l" t="t" r="r" b="b"/>
            <a:pathLst>
              <a:path w="15537129" h="5310873">
                <a:moveTo>
                  <a:pt x="0" y="0"/>
                </a:moveTo>
                <a:lnTo>
                  <a:pt x="15537129" y="0"/>
                </a:lnTo>
                <a:lnTo>
                  <a:pt x="15537129" y="5310874"/>
                </a:lnTo>
                <a:lnTo>
                  <a:pt x="0" y="531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10990">
            <a:off x="10108432" y="4829978"/>
            <a:ext cx="17234151" cy="5890946"/>
          </a:xfrm>
          <a:custGeom>
            <a:avLst/>
            <a:gdLst/>
            <a:ahLst/>
            <a:cxnLst/>
            <a:rect l="l" t="t" r="r" b="b"/>
            <a:pathLst>
              <a:path w="17234151" h="5890946">
                <a:moveTo>
                  <a:pt x="0" y="0"/>
                </a:moveTo>
                <a:lnTo>
                  <a:pt x="17234150" y="0"/>
                </a:lnTo>
                <a:lnTo>
                  <a:pt x="17234150" y="5890946"/>
                </a:lnTo>
                <a:lnTo>
                  <a:pt x="0" y="5890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739679" flipH="1">
            <a:off x="-1430024" y="-754069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8"/>
                </a:lnTo>
                <a:lnTo>
                  <a:pt x="7315200" y="39768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156503" y="7033918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76592" y="4914963"/>
            <a:ext cx="852338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altLang="zh-CN" sz="306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Application  design</a:t>
            </a:r>
            <a:endParaRPr lang="en-US" altLang="zh-CN" sz="3060" b="1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91140" y="3086045"/>
            <a:ext cx="98663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</a:t>
            </a: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设计</a:t>
            </a:r>
            <a:endParaRPr lang="zh-CN" altLang="en-US" sz="5400" b="1" spc="585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登录界面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7" name="图片 6"/>
          <p:cNvPicPr/>
          <p:nvPr/>
        </p:nvPicPr>
        <p:blipFill>
          <a:blip r:embed="rId7"/>
          <a:stretch>
            <a:fillRect/>
          </a:stretch>
        </p:blipFill>
        <p:spPr>
          <a:xfrm>
            <a:off x="1905000" y="2566035"/>
            <a:ext cx="14503400" cy="75393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35" y="2118995"/>
            <a:ext cx="1829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根据账号的类型，访问不同的系统功能、系统数据及用户权限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主管页面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首页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/>
          <p:cNvPicPr/>
          <p:nvPr/>
        </p:nvPicPr>
        <p:blipFill>
          <a:blip r:embed="rId7"/>
          <a:stretch>
            <a:fillRect/>
          </a:stretch>
        </p:blipFill>
        <p:spPr>
          <a:xfrm>
            <a:off x="1278890" y="1951355"/>
            <a:ext cx="15730220" cy="79298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主管页面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员工管理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8" name="图片 7"/>
          <p:cNvPicPr/>
          <p:nvPr/>
        </p:nvPicPr>
        <p:blipFill>
          <a:blip r:embed="rId7"/>
          <a:stretch>
            <a:fillRect/>
          </a:stretch>
        </p:blipFill>
        <p:spPr>
          <a:xfrm>
            <a:off x="404495" y="2476500"/>
            <a:ext cx="17479010" cy="76866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52600" y="1943100"/>
            <a:ext cx="14321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对员工信息进行增删改查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主管页面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任务管理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文本框 5"/>
          <p:cNvSpPr txBox="1"/>
          <p:nvPr/>
        </p:nvSpPr>
        <p:spPr>
          <a:xfrm>
            <a:off x="0" y="1638300"/>
            <a:ext cx="18288000" cy="865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5995"/>
              </a:lnSpc>
            </a:pPr>
            <a:r>
              <a:rPr lang="zh-CN" altLang="en-US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包括任务的增删改查，查看任务进度，分配任务给员工，查看任务的详情</a:t>
            </a:r>
            <a:r>
              <a:rPr lang="zh-CN" altLang="en-US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和任务评论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7"/>
          <a:stretch>
            <a:fillRect/>
          </a:stretch>
        </p:blipFill>
        <p:spPr>
          <a:xfrm>
            <a:off x="1588453" y="2503805"/>
            <a:ext cx="15111095" cy="74999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主管页面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任务管理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文本框 5"/>
          <p:cNvSpPr txBox="1"/>
          <p:nvPr/>
        </p:nvSpPr>
        <p:spPr>
          <a:xfrm>
            <a:off x="0" y="1638300"/>
            <a:ext cx="18288000" cy="865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ts val="5995"/>
              </a:lnSpc>
            </a:pPr>
            <a:r>
              <a:rPr lang="zh-CN" altLang="en-US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包括任务的增删改查，查看任务进度，分配任务给员工，查看任务的详情</a:t>
            </a:r>
            <a:r>
              <a:rPr lang="zh-CN" altLang="en-US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和任务评论</a:t>
            </a:r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7"/>
          <a:stretch>
            <a:fillRect/>
          </a:stretch>
        </p:blipFill>
        <p:spPr>
          <a:xfrm>
            <a:off x="1223645" y="2566035"/>
            <a:ext cx="15840710" cy="72097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主管页面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任务归档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文本框 6"/>
          <p:cNvSpPr txBox="1"/>
          <p:nvPr/>
        </p:nvSpPr>
        <p:spPr>
          <a:xfrm>
            <a:off x="20955" y="1943100"/>
            <a:ext cx="18264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可以审批该主管创建的状态为已完成的任务，将其归档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7"/>
          <a:stretch>
            <a:fillRect/>
          </a:stretch>
        </p:blipFill>
        <p:spPr>
          <a:xfrm>
            <a:off x="1671003" y="2400300"/>
            <a:ext cx="14945995" cy="77431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主管页面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归档项目展示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文本框 5"/>
          <p:cNvSpPr txBox="1"/>
          <p:nvPr/>
        </p:nvSpPr>
        <p:spPr>
          <a:xfrm>
            <a:off x="0" y="1951355"/>
            <a:ext cx="18288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完成全部流程的任务不再在任务管理界面展示，都在这里展示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7"/>
          <a:stretch>
            <a:fillRect/>
          </a:stretch>
        </p:blipFill>
        <p:spPr>
          <a:xfrm>
            <a:off x="1610043" y="2476500"/>
            <a:ext cx="15067915" cy="7439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83691">
            <a:off x="-7496214" y="-21245"/>
            <a:ext cx="15537129" cy="5310873"/>
          </a:xfrm>
          <a:custGeom>
            <a:avLst/>
            <a:gdLst/>
            <a:ahLst/>
            <a:cxnLst/>
            <a:rect l="l" t="t" r="r" b="b"/>
            <a:pathLst>
              <a:path w="15537129" h="5310873">
                <a:moveTo>
                  <a:pt x="0" y="0"/>
                </a:moveTo>
                <a:lnTo>
                  <a:pt x="15537129" y="0"/>
                </a:lnTo>
                <a:lnTo>
                  <a:pt x="15537129" y="5310874"/>
                </a:lnTo>
                <a:lnTo>
                  <a:pt x="0" y="531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10990">
            <a:off x="10108432" y="4829978"/>
            <a:ext cx="17234151" cy="5890946"/>
          </a:xfrm>
          <a:custGeom>
            <a:avLst/>
            <a:gdLst/>
            <a:ahLst/>
            <a:cxnLst/>
            <a:rect l="l" t="t" r="r" b="b"/>
            <a:pathLst>
              <a:path w="17234151" h="5890946">
                <a:moveTo>
                  <a:pt x="0" y="0"/>
                </a:moveTo>
                <a:lnTo>
                  <a:pt x="17234150" y="0"/>
                </a:lnTo>
                <a:lnTo>
                  <a:pt x="17234150" y="5890946"/>
                </a:lnTo>
                <a:lnTo>
                  <a:pt x="0" y="5890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739679" flipH="1">
            <a:off x="-1430024" y="-754069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8"/>
                </a:lnTo>
                <a:lnTo>
                  <a:pt x="7315200" y="39768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156503" y="7033918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00392" y="4991163"/>
            <a:ext cx="852338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sz="306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project </a:t>
            </a:r>
            <a:r>
              <a:rPr lang="en-US" sz="306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introduction</a:t>
            </a:r>
            <a:endParaRPr lang="en-US" sz="3060" b="1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67340" y="3390845"/>
            <a:ext cx="98663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项目介绍</a:t>
            </a:r>
            <a:endParaRPr lang="zh-CN" altLang="en-US" sz="5400" b="1" spc="585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员工页面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进度更新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文本框 5"/>
          <p:cNvSpPr txBox="1"/>
          <p:nvPr/>
        </p:nvSpPr>
        <p:spPr>
          <a:xfrm>
            <a:off x="0" y="1951355"/>
            <a:ext cx="18288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在进度更新界面，只可以查看分配给该员工的任务，更新进度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7"/>
          <a:stretch>
            <a:fillRect/>
          </a:stretch>
        </p:blipFill>
        <p:spPr>
          <a:xfrm>
            <a:off x="502603" y="2552700"/>
            <a:ext cx="17282795" cy="73869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系统管理员页面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主管管理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文本框 5"/>
          <p:cNvSpPr txBox="1"/>
          <p:nvPr/>
        </p:nvSpPr>
        <p:spPr>
          <a:xfrm>
            <a:off x="0" y="1951355"/>
            <a:ext cx="18288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对主管进行增删改查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7"/>
          <a:stretch>
            <a:fillRect/>
          </a:stretch>
        </p:blipFill>
        <p:spPr>
          <a:xfrm>
            <a:off x="1057593" y="2476500"/>
            <a:ext cx="16172815" cy="75342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83691">
            <a:off x="-7496214" y="-21245"/>
            <a:ext cx="15537129" cy="5310873"/>
          </a:xfrm>
          <a:custGeom>
            <a:avLst/>
            <a:gdLst/>
            <a:ahLst/>
            <a:cxnLst/>
            <a:rect l="l" t="t" r="r" b="b"/>
            <a:pathLst>
              <a:path w="15537129" h="5310873">
                <a:moveTo>
                  <a:pt x="0" y="0"/>
                </a:moveTo>
                <a:lnTo>
                  <a:pt x="15537129" y="0"/>
                </a:lnTo>
                <a:lnTo>
                  <a:pt x="15537129" y="5310874"/>
                </a:lnTo>
                <a:lnTo>
                  <a:pt x="0" y="531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10990">
            <a:off x="10108432" y="4829978"/>
            <a:ext cx="17234151" cy="5890946"/>
          </a:xfrm>
          <a:custGeom>
            <a:avLst/>
            <a:gdLst/>
            <a:ahLst/>
            <a:cxnLst/>
            <a:rect l="l" t="t" r="r" b="b"/>
            <a:pathLst>
              <a:path w="17234151" h="5890946">
                <a:moveTo>
                  <a:pt x="0" y="0"/>
                </a:moveTo>
                <a:lnTo>
                  <a:pt x="17234150" y="0"/>
                </a:lnTo>
                <a:lnTo>
                  <a:pt x="17234150" y="5890946"/>
                </a:lnTo>
                <a:lnTo>
                  <a:pt x="0" y="5890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739679" flipH="1">
            <a:off x="-1430024" y="-754069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8"/>
                </a:lnTo>
                <a:lnTo>
                  <a:pt x="7315200" y="39768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156503" y="7033918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76592" y="4914963"/>
            <a:ext cx="852338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altLang="zh-CN" sz="306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Application  </a:t>
            </a:r>
            <a:r>
              <a:rPr lang="en-US" altLang="zh-CN" sz="306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test</a:t>
            </a:r>
            <a:endParaRPr lang="en-US" altLang="zh-CN" sz="3060" b="1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91140" y="3086045"/>
            <a:ext cx="98663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应用测试</a:t>
            </a:r>
            <a:endParaRPr lang="en-US" altLang="zh-CN" sz="5400" b="1" spc="585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单元测试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文本框 7"/>
          <p:cNvSpPr txBox="1"/>
          <p:nvPr/>
        </p:nvSpPr>
        <p:spPr>
          <a:xfrm>
            <a:off x="533400" y="2249170"/>
            <a:ext cx="7171690" cy="6163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概念说明：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单元测试是针对软件最小可测试单元（如方法、类）进行的测试，旨在验证单个组件的逻辑正确性。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工具：使用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JUnit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主流单元测试框架）自动化执行测试用例，断言预期结果与实际输出是否一致。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目标：确保代码逻辑的健壮性，提前发现集成前的局部缺陷，提升代码可维护性。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应用场景：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测试控制器（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Controller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）的业务逻辑（如任务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用户的增删改查）。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验证参数校验、异常处理等边界条件。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1" descr="087898eeeed3c5920433619ce433e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2628900"/>
            <a:ext cx="9504680" cy="2712085"/>
          </a:xfrm>
          <a:prstGeom prst="rect">
            <a:avLst/>
          </a:prstGeom>
        </p:spPr>
      </p:pic>
      <p:pic>
        <p:nvPicPr>
          <p:cNvPr id="10" name="图片 2" descr="14b393eca7a0d88a3bc5e4e71450c2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800" y="6972300"/>
            <a:ext cx="9486900" cy="24333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24800" y="2019300"/>
            <a:ext cx="528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任务相关的单元测试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24800" y="6438900"/>
            <a:ext cx="5645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用户相关的单元测试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功能测试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文本框 7"/>
          <p:cNvSpPr txBox="1"/>
          <p:nvPr/>
        </p:nvSpPr>
        <p:spPr>
          <a:xfrm>
            <a:off x="1752600" y="2247900"/>
            <a:ext cx="7171690" cy="6163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概念说明：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功能测试基于用户需求规格，验证系统功能是否符合预期，确保用户操作流程的正确性。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链接测试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目的：检查页面跳转、按钮链接是否正确响应，避免出现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404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错误或无效跳转。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场景：验证菜单导航、页面内链接（如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查看详情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）的可用性。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表单测试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目的：验证用户输入表单的合法性校验（如非空、格式、长度限制），防止无效数据流入系统。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核心测试点：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非空检测：必填字段（如任务标题、评论内容）未填写时给出提示。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数据格式：截止时间、状态值等是否符合业务规则。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72600" y="2019459"/>
            <a:ext cx="5080000" cy="181483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、链接测试：没有独立的页面，跳转正常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、表单测试：非空检测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评论内容非空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372600" y="6210141"/>
            <a:ext cx="5080000" cy="1168400"/>
          </a:xfrm>
          <a:prstGeom prst="rect">
            <a:avLst/>
          </a:prstGeom>
        </p:spPr>
        <p:txBody>
          <a:bodyPr>
            <a:spAutoFit/>
          </a:bodyPr>
          <a:p>
            <a:endParaRPr lang="en-US" altLang="zh-CN" sz="26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 </a:t>
            </a:r>
            <a:endParaRPr lang="en-US" altLang="zh-CN" sz="1600">
              <a:latin typeface="Calibri" panose="020F05020202040302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任务表单内容非空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图片 3" descr="afbbe7dcc9686cedbd2b48bc40dfb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283" y="3902075"/>
            <a:ext cx="5269865" cy="2684780"/>
          </a:xfrm>
          <a:prstGeom prst="rect">
            <a:avLst/>
          </a:prstGeom>
        </p:spPr>
      </p:pic>
      <p:pic>
        <p:nvPicPr>
          <p:cNvPr id="24" name="图片 4" descr="e15e0f79978987b2579ce866c852e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245" y="7353300"/>
            <a:ext cx="5265420" cy="2774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功能测试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文本框 7"/>
          <p:cNvSpPr txBox="1"/>
          <p:nvPr/>
        </p:nvSpPr>
        <p:spPr>
          <a:xfrm>
            <a:off x="152400" y="1790700"/>
            <a:ext cx="7171690" cy="6163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3. Cookies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目的：验证用户会话管理的安全性，确保登录状态通过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Cookie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正确存储和验证。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测试场景：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未登录时：禁止访问受限页面，跳转至登录页。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登录后：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Cookie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中存储有效令牌（如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UserToken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），确保身份验证正确。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96200" y="2080577"/>
            <a:ext cx="5080000" cy="95313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cookies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未登录时：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3102610"/>
            <a:ext cx="5271770" cy="408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7683" y="3161983"/>
            <a:ext cx="4825365" cy="58921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13335000" y="2665413"/>
            <a:ext cx="5080000" cy="52197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登录后：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性能测试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文本框 7"/>
          <p:cNvSpPr txBox="1"/>
          <p:nvPr/>
        </p:nvSpPr>
        <p:spPr>
          <a:xfrm>
            <a:off x="685800" y="2019300"/>
            <a:ext cx="8419465" cy="4207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概念说明：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性能测试用于评估系统在不同负载下的稳定性、响应速度和资源利用率，确保系统满足性能指标。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并发测试（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Concurrency Testing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目的：模拟多个用户同时访问系统，测试系统处理并发请求的能力，检测是否存在线程安全问题。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耐久测试（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Endurance Testing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目的：通过长时间运行系统（如持续数小时），验证系统在疲劳状态下的稳定性，发现内存泄漏、资源耗尽等潜在问题。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3.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负载测试（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Load Testing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目的：在预期负载（如模拟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个用户）下，测试系统的响应时间、吞吐量是否符合设计要求。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4.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压力测试（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Stress Testing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目的：逐步增加负载至系统极限（如超过预期用户数），测试系统的容错能力和崩溃恢复机制。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3162300"/>
            <a:ext cx="8634095" cy="2404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6896100"/>
            <a:ext cx="8590915" cy="2354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安全性测试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文本框 7"/>
          <p:cNvSpPr txBox="1"/>
          <p:nvPr/>
        </p:nvSpPr>
        <p:spPr>
          <a:xfrm>
            <a:off x="685800" y="2019300"/>
            <a:ext cx="8419465" cy="4207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概念说明：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安全性测试用于发现系统潜在的安全漏洞，防止恶意攻击，确保数据和业务逻辑的安全性。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1. XSS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测试（跨站脚本攻击）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目的：验证系统是否过滤或转义用户输入中的恶意脚本（如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HTML/JS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代码），防止攻击者通过页面注入代码窃取用户信息。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测试方法：在输入框中插入恶意脚本（如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`&lt;script&gt;alert('XSS')&lt;/script&gt;`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），检测系统是否拦截或过滤。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2. SQL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注入测试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目的：验证系统是否对用户输入的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语句进行预处理或参数化，防止攻击者通过构造恶意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语句窃取或篡改数据库数据。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测试方法：在输入框中插入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攻击语句（如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`' OR 1=1--`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），检测系统是否返回错误或泄露数据。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15170" y="2585720"/>
            <a:ext cx="5548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1.xss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615170" y="5905500"/>
            <a:ext cx="4872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2.sql</a:t>
            </a:r>
            <a:r>
              <a:rPr lang="zh-CN" altLang="en-US"/>
              <a:t>注入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11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3162300"/>
            <a:ext cx="8850630" cy="206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6515100"/>
            <a:ext cx="8945880" cy="180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83691">
            <a:off x="-7496214" y="-21245"/>
            <a:ext cx="15537129" cy="5310873"/>
          </a:xfrm>
          <a:custGeom>
            <a:avLst/>
            <a:gdLst/>
            <a:ahLst/>
            <a:cxnLst/>
            <a:rect l="l" t="t" r="r" b="b"/>
            <a:pathLst>
              <a:path w="15537129" h="5310873">
                <a:moveTo>
                  <a:pt x="0" y="0"/>
                </a:moveTo>
                <a:lnTo>
                  <a:pt x="15537129" y="0"/>
                </a:lnTo>
                <a:lnTo>
                  <a:pt x="15537129" y="5310874"/>
                </a:lnTo>
                <a:lnTo>
                  <a:pt x="0" y="531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10990">
            <a:off x="10108432" y="4829978"/>
            <a:ext cx="17234151" cy="5890946"/>
          </a:xfrm>
          <a:custGeom>
            <a:avLst/>
            <a:gdLst/>
            <a:ahLst/>
            <a:cxnLst/>
            <a:rect l="l" t="t" r="r" b="b"/>
            <a:pathLst>
              <a:path w="17234151" h="5890946">
                <a:moveTo>
                  <a:pt x="0" y="0"/>
                </a:moveTo>
                <a:lnTo>
                  <a:pt x="17234150" y="0"/>
                </a:lnTo>
                <a:lnTo>
                  <a:pt x="17234150" y="5890946"/>
                </a:lnTo>
                <a:lnTo>
                  <a:pt x="0" y="5890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739679" flipH="1">
            <a:off x="-1430024" y="-754069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8"/>
                </a:lnTo>
                <a:lnTo>
                  <a:pt x="7315200" y="39768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156503" y="7033918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76592" y="4914963"/>
            <a:ext cx="852338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altLang="zh-CN" sz="306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Application O&amp;M</a:t>
            </a:r>
            <a:endParaRPr lang="en-US" altLang="zh-CN" sz="3060" b="1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91140" y="3086045"/>
            <a:ext cx="98663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</a:t>
            </a: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运维</a:t>
            </a:r>
            <a:endParaRPr lang="zh-CN" altLang="en-US" sz="5400" b="1" spc="585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web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应用运维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文本框 7"/>
          <p:cNvSpPr txBox="1"/>
          <p:nvPr/>
        </p:nvSpPr>
        <p:spPr>
          <a:xfrm>
            <a:off x="152400" y="1790700"/>
            <a:ext cx="16351250" cy="4912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内容维护：</a:t>
            </a:r>
            <a:r>
              <a:rPr lang="zh-CN" altLang="en-US" sz="28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在内容维护方面，我们实时更新相关内容，对任务</a:t>
            </a:r>
            <a:r>
              <a:rPr lang="zh-CN" altLang="en-US" sz="2800" kern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管理系统中的冗余和删漏有着严格的审核机制，并且在相关内容的更改环节，我们也会对相应管理员的身份进行验证，确保在更新内容的同时，尽量不保证出现一些较为低级的漏洞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2.SEO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策略分析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 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精准关键词优化：在网页标题等位置中合理分布关键词，确保自然融入，避免堆砌。例如，首页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标题可设置为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高效任务管理系统，助力团队协作与项目进度把控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；在介绍任务管理功能的页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面，将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任务分配与跟踪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任务优先级设置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等关键词自然融入段落中。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采用原因：关键词是用户搜索的核心依据，精准的关键词策略能让系统在搜索引擎结果中更精准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地匹配用户需求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	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305" y="7123430"/>
            <a:ext cx="17381220" cy="2752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b. 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内部链接建设：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在网站内部相关页面之间建立链接，形成链接网络。例如，在任务创建功能介绍页面添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加链接指向任务编辑页面；在文章末尾推荐相关的其他文章或功能页面，引导用户进一步浏览网站内容。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采用原因：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内部链接有助于搜索引擎抓取网站更多页面，提升页面权重传递，同时方便用户在网站内导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航，增加用户停留时间。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项目介绍</a:t>
            </a:r>
            <a:endParaRPr lang="zh-CN" altLang="en-US" sz="4995" b="1" spc="585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  <a:p>
            <a:pPr algn="l">
              <a:lnSpc>
                <a:spcPts val="5995"/>
              </a:lnSpc>
            </a:pP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947545" y="2400300"/>
            <a:ext cx="15069820" cy="6028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针对此次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工程课题，我们决定设计开发一款任务管理系统。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任务管理系统是一款基于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和移动端的智能化协作工具，旨在帮助个人、团队及企业高效规划、分配、跟踪和完成各类任务与项目。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它的核心功能包括任务创建与分配、进度追踪、优先级管理、实时协作等，适用于日常事务管理等多种场景。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83691">
            <a:off x="-7496214" y="-21245"/>
            <a:ext cx="15537129" cy="5310873"/>
          </a:xfrm>
          <a:custGeom>
            <a:avLst/>
            <a:gdLst/>
            <a:ahLst/>
            <a:cxnLst/>
            <a:rect l="l" t="t" r="r" b="b"/>
            <a:pathLst>
              <a:path w="15537129" h="5310873">
                <a:moveTo>
                  <a:pt x="0" y="0"/>
                </a:moveTo>
                <a:lnTo>
                  <a:pt x="15537129" y="0"/>
                </a:lnTo>
                <a:lnTo>
                  <a:pt x="15537129" y="5310874"/>
                </a:lnTo>
                <a:lnTo>
                  <a:pt x="0" y="531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10990">
            <a:off x="10108432" y="4829978"/>
            <a:ext cx="17234151" cy="5890946"/>
          </a:xfrm>
          <a:custGeom>
            <a:avLst/>
            <a:gdLst/>
            <a:ahLst/>
            <a:cxnLst/>
            <a:rect l="l" t="t" r="r" b="b"/>
            <a:pathLst>
              <a:path w="17234151" h="5890946">
                <a:moveTo>
                  <a:pt x="0" y="0"/>
                </a:moveTo>
                <a:lnTo>
                  <a:pt x="17234150" y="0"/>
                </a:lnTo>
                <a:lnTo>
                  <a:pt x="17234150" y="5890946"/>
                </a:lnTo>
                <a:lnTo>
                  <a:pt x="0" y="5890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739679" flipH="1">
            <a:off x="-1430024" y="-754069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8"/>
                </a:lnTo>
                <a:lnTo>
                  <a:pt x="7315200" y="39768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156503" y="7033918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79090" y="4914900"/>
            <a:ext cx="1237996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altLang="zh-CN" sz="306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Application performance and availability analysis</a:t>
            </a:r>
            <a:endParaRPr lang="en-US" altLang="zh-CN" sz="3060" b="1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91140" y="3086045"/>
            <a:ext cx="98663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应用性能和可用性</a:t>
            </a: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分析</a:t>
            </a:r>
            <a:endParaRPr lang="zh-CN" altLang="en-US" sz="5400" b="1" spc="585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web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应用性能优化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文本框 7"/>
          <p:cNvSpPr txBox="1"/>
          <p:nvPr/>
        </p:nvSpPr>
        <p:spPr>
          <a:xfrm>
            <a:off x="152400" y="1790700"/>
            <a:ext cx="13238480" cy="7219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前端资源高效化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静态资源压缩与缓存：使用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Webpack/Gulp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JS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文件进行压缩，启用浏览器缓存（设置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Cache-Control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），并通过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CDN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Cloudflare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）分发图片、字体等静态资源。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组件懒加载与代码分割：对非首屏组件（如任务详情页、报表模块）采用动态导入（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import()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），减少首屏加载时间。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前端渲染优化：使用虚拟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DOM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React/Vue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）减少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DOM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操作，结合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requestAnimationFrame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优化动画性能，避免重绘回流。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/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后端服务轻量化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a.API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接口优化：合并高频低价值请求（如批量获取任务列表），采用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GraphQL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减少接口调用次数；对响应数据进行字段过滤（如仅返回必要字段）。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异步处理与队列机制：将耗时操作（如任务导出、邮件通知）放入消息队列，避免阻塞主线程。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代码层面优化：使用异步框架）处理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IO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密集型任务，减少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CPU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空转；避免循环内同步操作，采用流式处理大数据量。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web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应用可用性调优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文本框 7"/>
          <p:cNvSpPr txBox="1"/>
          <p:nvPr/>
        </p:nvSpPr>
        <p:spPr>
          <a:xfrm>
            <a:off x="152400" y="1668145"/>
            <a:ext cx="13238480" cy="7341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自动数据备份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——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防止数据丢失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数据库定时备份：用脚本每日全量备份数据库，每周保留一次完整备份。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异地存储备份：将备份文件同步到外部硬盘或云存储（如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OSS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），避免服务器宕机时备份丢失。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备份验证：每月随机选择一个备份文件，在测试环境恢复验证，确保备份可正常使用。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、故障重试与降级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——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提升用户体验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接口重试机制：在前端或后端对失败的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API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请求添加重试逻辑。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功能降级策略：当依赖服务（如图片服务）异常时，切换至本地默认图片或简化功能。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、基础监控与告警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——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实时发现问题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轻量级监控工具：使用开源工具如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Node Exporter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（配合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Prometheus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Zabbix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监控服务器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CPU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、内存、磁盘空间，设置阈值（如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CPU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使用率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&gt; 80%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、磁盘剩余空间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&lt; 10%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接口健康检查：编写简单脚本（如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Python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）定时调用核心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API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（如登录、任务列表接口），通过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HTTP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状态码（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）和响应时间（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&lt;1s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）判断服务是否正常。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告警通知：异常时通过邮件或企业微信机器人推送通知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83691">
            <a:off x="-7496214" y="-21245"/>
            <a:ext cx="15537129" cy="5310873"/>
          </a:xfrm>
          <a:custGeom>
            <a:avLst/>
            <a:gdLst/>
            <a:ahLst/>
            <a:cxnLst/>
            <a:rect l="l" t="t" r="r" b="b"/>
            <a:pathLst>
              <a:path w="15537129" h="5310873">
                <a:moveTo>
                  <a:pt x="0" y="0"/>
                </a:moveTo>
                <a:lnTo>
                  <a:pt x="15537129" y="0"/>
                </a:lnTo>
                <a:lnTo>
                  <a:pt x="15537129" y="5310874"/>
                </a:lnTo>
                <a:lnTo>
                  <a:pt x="0" y="531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10990">
            <a:off x="10108432" y="4829978"/>
            <a:ext cx="17234151" cy="5890946"/>
          </a:xfrm>
          <a:custGeom>
            <a:avLst/>
            <a:gdLst/>
            <a:ahLst/>
            <a:cxnLst/>
            <a:rect l="l" t="t" r="r" b="b"/>
            <a:pathLst>
              <a:path w="17234151" h="5890946">
                <a:moveTo>
                  <a:pt x="0" y="0"/>
                </a:moveTo>
                <a:lnTo>
                  <a:pt x="17234150" y="0"/>
                </a:lnTo>
                <a:lnTo>
                  <a:pt x="17234150" y="5890946"/>
                </a:lnTo>
                <a:lnTo>
                  <a:pt x="0" y="5890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739679" flipH="1">
            <a:off x="-1430024" y="-754069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8"/>
                </a:lnTo>
                <a:lnTo>
                  <a:pt x="7315200" y="39768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156503" y="7033918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79090" y="4914900"/>
            <a:ext cx="1237996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altLang="zh-CN" sz="306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Application security analysis</a:t>
            </a:r>
            <a:endParaRPr lang="en-US" altLang="zh-CN" sz="3060" b="1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91140" y="3086045"/>
            <a:ext cx="98663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应用安全性</a:t>
            </a: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分析</a:t>
            </a:r>
            <a:endParaRPr lang="zh-CN" altLang="en-US" sz="5400" b="1" spc="585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web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应用安全性分析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和调优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文本框 7"/>
          <p:cNvSpPr txBox="1"/>
          <p:nvPr/>
        </p:nvSpPr>
        <p:spPr>
          <a:xfrm>
            <a:off x="228600" y="2083435"/>
            <a:ext cx="18066385" cy="7232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潜在安全隐患分析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注入攻击风险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SQL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注入：用户输入未过滤（如任务搜索、登录表单），可能通过构造恶意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SQL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语句（如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' OR 1=1 --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）绕过验证或获取敏感数据。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XSS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攻击：任务描述、评论等富文本内容未过滤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HTML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标签，攻击者可注入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&lt;script&gt;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执行恶意代码。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认证与授权漏洞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会话管理缺陷：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Cookie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未设置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HttpOnly/Secure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属性，易被脚本读取或中间人攻击。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权限绕过：未严格验证用户操作权限（如普通用户修改他人任务）。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敏感信息泄露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错误信息暴露：数据库连接失败时返回详细堆栈信息（如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MySQL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错误日志）。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45720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密码存储：明文存储或使用弱哈希（如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MD5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）存储用户密码。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1181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web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应用安全性分析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和调优</a:t>
            </a:r>
            <a:endParaRPr lang="zh-CN" altLang="en-US" sz="4995"/>
          </a:p>
          <a:p>
            <a:pPr algn="l">
              <a:lnSpc>
                <a:spcPts val="5995"/>
              </a:lnSpc>
            </a:pPr>
            <a:endParaRPr lang="en-US" altLang="zh-CN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文本框 7"/>
          <p:cNvSpPr txBox="1"/>
          <p:nvPr/>
        </p:nvSpPr>
        <p:spPr>
          <a:xfrm>
            <a:off x="228600" y="2083435"/>
            <a:ext cx="18066385" cy="358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防护策略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实施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2800"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立即迁移至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：为网站启用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SSL/TLS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证书，确保所有内容通过加密连接传输。可以使用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Let's Encrypt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等免费证书服务，或者购买商业证书。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2800">
                <a:latin typeface="Calibri" panose="020F0502020204030204" charset="0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强制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重定向：在服务器配置中设置自动从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重定向到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，确保用户始终通过安全连接访问网站。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监控与更新：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持续监控：定期使用安全扫描工具如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Acunetix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进行安全扫描，及时发现并修复新出现的安全问题。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保持系统更新：确保服务器操作系统、中间件、框架和所有依赖库保持最新，以修复已知的安全漏洞。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8765" y="5763895"/>
            <a:ext cx="17856835" cy="4296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补充完善安全性测试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（测试结果在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应用测试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部分）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XSS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注入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在测试文件中，测试用例尝试向不同的输入字段（如任务标题、描述、评论内容、用户姓名等）注入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XSS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脚本，然后检查系统的响应。从测试结果来看，如果系统在面对这些恶意输入时能正常处理（返回状态码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200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400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），很可能在接收输入时进行了验证和过滤。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SQL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注入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在测试用例中，测试用例尝试向不同的搜索字段（如任务标题、描述、用户名、工号等）注入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SQL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代码，然后检查系统的响应。如果系统在面对这些恶意输入时能正常处理（返回状态码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200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），很可能使用了参数化查询。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7305">
            <a:off x="-8340760" y="6016156"/>
            <a:ext cx="15537129" cy="5310873"/>
          </a:xfrm>
          <a:custGeom>
            <a:avLst/>
            <a:gdLst/>
            <a:ahLst/>
            <a:cxnLst/>
            <a:rect l="l" t="t" r="r" b="b"/>
            <a:pathLst>
              <a:path w="15537129" h="5310873">
                <a:moveTo>
                  <a:pt x="0" y="0"/>
                </a:moveTo>
                <a:lnTo>
                  <a:pt x="15537129" y="0"/>
                </a:lnTo>
                <a:lnTo>
                  <a:pt x="15537129" y="5310874"/>
                </a:lnTo>
                <a:lnTo>
                  <a:pt x="0" y="531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428138">
            <a:off x="10926640" y="-1352653"/>
            <a:ext cx="17234151" cy="5890946"/>
          </a:xfrm>
          <a:custGeom>
            <a:avLst/>
            <a:gdLst/>
            <a:ahLst/>
            <a:cxnLst/>
            <a:rect l="l" t="t" r="r" b="b"/>
            <a:pathLst>
              <a:path w="17234151" h="5890946">
                <a:moveTo>
                  <a:pt x="0" y="0"/>
                </a:moveTo>
                <a:lnTo>
                  <a:pt x="17234150" y="0"/>
                </a:lnTo>
                <a:lnTo>
                  <a:pt x="17234150" y="5890946"/>
                </a:lnTo>
                <a:lnTo>
                  <a:pt x="0" y="5890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-1668425" y="7107227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9"/>
                </a:lnTo>
                <a:lnTo>
                  <a:pt x="7315200" y="397680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1225" y="-911336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06496" y="3657186"/>
            <a:ext cx="13475008" cy="182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85"/>
              </a:lnSpc>
            </a:pPr>
            <a:r>
              <a:rPr lang="en-US" sz="11200" b="1" spc="414">
                <a:solidFill>
                  <a:srgbClr val="1E1E1E"/>
                </a:solidFill>
                <a:latin typeface="思源黑体 1 Heavy" panose="020B0A00000000000000" charset="-122"/>
                <a:ea typeface="思源黑体 1 Heavy" panose="020B0A00000000000000" charset="-122"/>
                <a:cs typeface="思源黑体 1 Heavy" panose="020B0A00000000000000" charset="-122"/>
                <a:sym typeface="思源黑体 1 Heavy" panose="020B0A00000000000000" charset="-122"/>
              </a:rPr>
              <a:t>感谢您的观看</a:t>
            </a:r>
            <a:endParaRPr lang="en-US" sz="11200" b="1" spc="414">
              <a:solidFill>
                <a:srgbClr val="1E1E1E"/>
              </a:solidFill>
              <a:latin typeface="思源黑体 1 Heavy" panose="020B0A00000000000000" charset="-122"/>
              <a:ea typeface="思源黑体 1 Heavy" panose="020B0A00000000000000" charset="-122"/>
              <a:cs typeface="思源黑体 1 Heavy" panose="020B0A00000000000000" charset="-122"/>
              <a:sym typeface="思源黑体 1 Heavy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78275" y="2972543"/>
            <a:ext cx="9731450" cy="789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390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THANK YOU FOR WATCHING</a:t>
            </a:r>
            <a:endParaRPr lang="en-US" sz="3900" b="1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83691">
            <a:off x="-7496214" y="-21245"/>
            <a:ext cx="15537129" cy="5310873"/>
          </a:xfrm>
          <a:custGeom>
            <a:avLst/>
            <a:gdLst/>
            <a:ahLst/>
            <a:cxnLst/>
            <a:rect l="l" t="t" r="r" b="b"/>
            <a:pathLst>
              <a:path w="15537129" h="5310873">
                <a:moveTo>
                  <a:pt x="0" y="0"/>
                </a:moveTo>
                <a:lnTo>
                  <a:pt x="15537129" y="0"/>
                </a:lnTo>
                <a:lnTo>
                  <a:pt x="15537129" y="5310874"/>
                </a:lnTo>
                <a:lnTo>
                  <a:pt x="0" y="531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10990">
            <a:off x="10108432" y="4829978"/>
            <a:ext cx="17234151" cy="5890946"/>
          </a:xfrm>
          <a:custGeom>
            <a:avLst/>
            <a:gdLst/>
            <a:ahLst/>
            <a:cxnLst/>
            <a:rect l="l" t="t" r="r" b="b"/>
            <a:pathLst>
              <a:path w="17234151" h="5890946">
                <a:moveTo>
                  <a:pt x="0" y="0"/>
                </a:moveTo>
                <a:lnTo>
                  <a:pt x="17234150" y="0"/>
                </a:lnTo>
                <a:lnTo>
                  <a:pt x="17234150" y="5890946"/>
                </a:lnTo>
                <a:lnTo>
                  <a:pt x="0" y="5890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739679" flipH="1">
            <a:off x="-1430024" y="-754069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8"/>
                </a:lnTo>
                <a:lnTo>
                  <a:pt x="7315200" y="39768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156503" y="7033918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76592" y="5067363"/>
            <a:ext cx="852338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altLang="zh-CN" sz="306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Functional requirements</a:t>
            </a:r>
            <a:endParaRPr lang="en-US" altLang="zh-CN" sz="3060" b="1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10825" y="3390845"/>
            <a:ext cx="98663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功能</a:t>
            </a: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需求</a:t>
            </a:r>
            <a:endParaRPr lang="zh-CN" altLang="en-US" sz="5400" b="1" spc="585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功能分析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用户类型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>
            <a:off x="5308186" y="3541188"/>
            <a:ext cx="749209" cy="750800"/>
            <a:chOff x="2116138" y="1863725"/>
            <a:chExt cx="749300" cy="750888"/>
          </a:xfrm>
        </p:grpSpPr>
        <p:sp>
          <p:nvSpPr>
            <p:cNvPr id="23" name="Rectangle 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116138" y="1863725"/>
              <a:ext cx="749300" cy="750888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Impact MT Std" pitchFamily="34" charset="0"/>
                <a:ea typeface="微软雅黑" panose="020B050302020402020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5"/>
              </p:custDataLst>
            </p:nvPr>
          </p:nvSpPr>
          <p:spPr>
            <a:xfrm>
              <a:off x="2246990" y="2049279"/>
              <a:ext cx="482883" cy="4155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dirty="0">
                  <a:solidFill>
                    <a:srgbClr val="FFFFFF"/>
                  </a:solidFill>
                  <a:latin typeface="Impact MT Std" pitchFamily="34" charset="0"/>
                  <a:ea typeface="微软雅黑" panose="020B0503020204020204" charset="-122"/>
                  <a:cs typeface="Arial" panose="020B0604020202020204" pitchFamily="34" charset="0"/>
                </a:rPr>
                <a:t>01</a:t>
              </a:r>
              <a:endParaRPr lang="zh-CN" altLang="en-US" sz="2100" dirty="0">
                <a:solidFill>
                  <a:srgbClr val="FFFFFF"/>
                </a:solidFill>
                <a:latin typeface="Impact MT Std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6"/>
            </p:custDataLst>
          </p:nvPr>
        </p:nvGrpSpPr>
        <p:grpSpPr>
          <a:xfrm>
            <a:off x="8031091" y="5263994"/>
            <a:ext cx="744447" cy="747626"/>
            <a:chOff x="5391150" y="2759075"/>
            <a:chExt cx="744537" cy="747713"/>
          </a:xfrm>
        </p:grpSpPr>
        <p:sp>
          <p:nvSpPr>
            <p:cNvPr id="27" name="Rectangle 14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391150" y="2759075"/>
              <a:ext cx="744537" cy="747713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Impact MT Std" pitchFamily="34" charset="0"/>
                <a:ea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8"/>
              </p:custDataLst>
            </p:nvPr>
          </p:nvSpPr>
          <p:spPr>
            <a:xfrm>
              <a:off x="5521534" y="2925158"/>
              <a:ext cx="457231" cy="415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dirty="0">
                  <a:solidFill>
                    <a:srgbClr val="FFFFFF"/>
                  </a:solidFill>
                  <a:latin typeface="Impact MT Std" pitchFamily="34" charset="0"/>
                  <a:ea typeface="微软雅黑" panose="020B0503020204020204" charset="-122"/>
                  <a:cs typeface="Arial" panose="020B0604020202020204" pitchFamily="34" charset="0"/>
                </a:rPr>
                <a:t>02</a:t>
              </a:r>
              <a:endParaRPr lang="zh-CN" altLang="en-US" sz="2100" dirty="0">
                <a:solidFill>
                  <a:srgbClr val="FFFFFF"/>
                </a:solidFill>
                <a:latin typeface="Impact MT Std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9"/>
            </p:custDataLst>
          </p:nvPr>
        </p:nvGrpSpPr>
        <p:grpSpPr>
          <a:xfrm>
            <a:off x="10670777" y="3559863"/>
            <a:ext cx="749209" cy="749213"/>
            <a:chOff x="5775325" y="1419225"/>
            <a:chExt cx="749300" cy="749300"/>
          </a:xfrm>
        </p:grpSpPr>
        <p:sp>
          <p:nvSpPr>
            <p:cNvPr id="30" name="Rectangle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775325" y="1419225"/>
              <a:ext cx="749300" cy="749300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Impact MT Std" pitchFamily="34" charset="0"/>
                <a:ea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11"/>
              </p:custDataLst>
            </p:nvPr>
          </p:nvSpPr>
          <p:spPr>
            <a:xfrm>
              <a:off x="5921359" y="1605153"/>
              <a:ext cx="457232" cy="415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dirty="0">
                  <a:solidFill>
                    <a:srgbClr val="FFFFFF"/>
                  </a:solidFill>
                  <a:latin typeface="Impact MT Std" pitchFamily="34" charset="0"/>
                  <a:ea typeface="微软雅黑" panose="020B0503020204020204" charset="-122"/>
                  <a:cs typeface="Arial" panose="020B0604020202020204" pitchFamily="34" charset="0"/>
                </a:rPr>
                <a:t>03</a:t>
              </a:r>
              <a:endParaRPr lang="zh-CN" altLang="en-US" sz="2100" dirty="0">
                <a:solidFill>
                  <a:srgbClr val="FFFFFF"/>
                </a:solidFill>
                <a:latin typeface="Impact MT Std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33" name="椭圆 32"/>
          <p:cNvSpPr/>
          <p:nvPr>
            <p:custDataLst>
              <p:tags r:id="rId12"/>
            </p:custDataLst>
          </p:nvPr>
        </p:nvSpPr>
        <p:spPr>
          <a:xfrm>
            <a:off x="6299012" y="3877361"/>
            <a:ext cx="114216" cy="114217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68598" tIns="34299" rIns="68598" bIns="34299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8332939" y="5032541"/>
            <a:ext cx="114216" cy="114217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68598" tIns="34299" rIns="68598" bIns="34299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>
            <p:custDataLst>
              <p:tags r:id="rId14"/>
            </p:custDataLst>
          </p:nvPr>
        </p:nvSpPr>
        <p:spPr>
          <a:xfrm>
            <a:off x="10335265" y="3896410"/>
            <a:ext cx="114216" cy="114217"/>
          </a:xfrm>
          <a:prstGeom prst="ellipse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68598" tIns="34299" rIns="68598" bIns="34299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Freeform 2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8014544" y="3665422"/>
            <a:ext cx="749209" cy="386461"/>
          </a:xfrm>
          <a:custGeom>
            <a:avLst/>
            <a:gdLst>
              <a:gd name="T0" fmla="*/ 114 w 132"/>
              <a:gd name="T1" fmla="*/ 26 h 67"/>
              <a:gd name="T2" fmla="*/ 108 w 132"/>
              <a:gd name="T3" fmla="*/ 32 h 67"/>
              <a:gd name="T4" fmla="*/ 110 w 132"/>
              <a:gd name="T5" fmla="*/ 37 h 67"/>
              <a:gd name="T6" fmla="*/ 99 w 132"/>
              <a:gd name="T7" fmla="*/ 55 h 67"/>
              <a:gd name="T8" fmla="*/ 100 w 132"/>
              <a:gd name="T9" fmla="*/ 55 h 67"/>
              <a:gd name="T10" fmla="*/ 107 w 132"/>
              <a:gd name="T11" fmla="*/ 49 h 67"/>
              <a:gd name="T12" fmla="*/ 104 w 132"/>
              <a:gd name="T13" fmla="*/ 67 h 67"/>
              <a:gd name="T14" fmla="*/ 110 w 132"/>
              <a:gd name="T15" fmla="*/ 67 h 67"/>
              <a:gd name="T16" fmla="*/ 114 w 132"/>
              <a:gd name="T17" fmla="*/ 59 h 67"/>
              <a:gd name="T18" fmla="*/ 119 w 132"/>
              <a:gd name="T19" fmla="*/ 67 h 67"/>
              <a:gd name="T20" fmla="*/ 125 w 132"/>
              <a:gd name="T21" fmla="*/ 67 h 67"/>
              <a:gd name="T22" fmla="*/ 121 w 132"/>
              <a:gd name="T23" fmla="*/ 49 h 67"/>
              <a:gd name="T24" fmla="*/ 128 w 132"/>
              <a:gd name="T25" fmla="*/ 55 h 67"/>
              <a:gd name="T26" fmla="*/ 130 w 132"/>
              <a:gd name="T27" fmla="*/ 55 h 67"/>
              <a:gd name="T28" fmla="*/ 118 w 132"/>
              <a:gd name="T29" fmla="*/ 37 h 67"/>
              <a:gd name="T30" fmla="*/ 121 w 132"/>
              <a:gd name="T31" fmla="*/ 32 h 67"/>
              <a:gd name="T32" fmla="*/ 114 w 132"/>
              <a:gd name="T33" fmla="*/ 26 h 67"/>
              <a:gd name="T34" fmla="*/ 18 w 132"/>
              <a:gd name="T35" fmla="*/ 26 h 67"/>
              <a:gd name="T36" fmla="*/ 11 w 132"/>
              <a:gd name="T37" fmla="*/ 32 h 67"/>
              <a:gd name="T38" fmla="*/ 14 w 132"/>
              <a:gd name="T39" fmla="*/ 37 h 67"/>
              <a:gd name="T40" fmla="*/ 2 w 132"/>
              <a:gd name="T41" fmla="*/ 55 h 67"/>
              <a:gd name="T42" fmla="*/ 4 w 132"/>
              <a:gd name="T43" fmla="*/ 55 h 67"/>
              <a:gd name="T44" fmla="*/ 11 w 132"/>
              <a:gd name="T45" fmla="*/ 49 h 67"/>
              <a:gd name="T46" fmla="*/ 7 w 132"/>
              <a:gd name="T47" fmla="*/ 67 h 67"/>
              <a:gd name="T48" fmla="*/ 13 w 132"/>
              <a:gd name="T49" fmla="*/ 67 h 67"/>
              <a:gd name="T50" fmla="*/ 18 w 132"/>
              <a:gd name="T51" fmla="*/ 59 h 67"/>
              <a:gd name="T52" fmla="*/ 22 w 132"/>
              <a:gd name="T53" fmla="*/ 67 h 67"/>
              <a:gd name="T54" fmla="*/ 28 w 132"/>
              <a:gd name="T55" fmla="*/ 67 h 67"/>
              <a:gd name="T56" fmla="*/ 25 w 132"/>
              <a:gd name="T57" fmla="*/ 49 h 67"/>
              <a:gd name="T58" fmla="*/ 32 w 132"/>
              <a:gd name="T59" fmla="*/ 55 h 67"/>
              <a:gd name="T60" fmla="*/ 33 w 132"/>
              <a:gd name="T61" fmla="*/ 55 h 67"/>
              <a:gd name="T62" fmla="*/ 22 w 132"/>
              <a:gd name="T63" fmla="*/ 37 h 67"/>
              <a:gd name="T64" fmla="*/ 24 w 132"/>
              <a:gd name="T65" fmla="*/ 32 h 67"/>
              <a:gd name="T66" fmla="*/ 18 w 132"/>
              <a:gd name="T67" fmla="*/ 26 h 67"/>
              <a:gd name="T68" fmla="*/ 67 w 132"/>
              <a:gd name="T69" fmla="*/ 0 h 67"/>
              <a:gd name="T70" fmla="*/ 57 w 132"/>
              <a:gd name="T71" fmla="*/ 10 h 67"/>
              <a:gd name="T72" fmla="*/ 61 w 132"/>
              <a:gd name="T73" fmla="*/ 18 h 67"/>
              <a:gd name="T74" fmla="*/ 42 w 132"/>
              <a:gd name="T75" fmla="*/ 47 h 67"/>
              <a:gd name="T76" fmla="*/ 44 w 132"/>
              <a:gd name="T77" fmla="*/ 48 h 67"/>
              <a:gd name="T78" fmla="*/ 56 w 132"/>
              <a:gd name="T79" fmla="*/ 37 h 67"/>
              <a:gd name="T80" fmla="*/ 51 w 132"/>
              <a:gd name="T81" fmla="*/ 67 h 67"/>
              <a:gd name="T82" fmla="*/ 60 w 132"/>
              <a:gd name="T83" fmla="*/ 67 h 67"/>
              <a:gd name="T84" fmla="*/ 67 w 132"/>
              <a:gd name="T85" fmla="*/ 55 h 67"/>
              <a:gd name="T86" fmla="*/ 74 w 132"/>
              <a:gd name="T87" fmla="*/ 67 h 67"/>
              <a:gd name="T88" fmla="*/ 84 w 132"/>
              <a:gd name="T89" fmla="*/ 67 h 67"/>
              <a:gd name="T90" fmla="*/ 78 w 132"/>
              <a:gd name="T91" fmla="*/ 37 h 67"/>
              <a:gd name="T92" fmla="*/ 90 w 132"/>
              <a:gd name="T93" fmla="*/ 48 h 67"/>
              <a:gd name="T94" fmla="*/ 92 w 132"/>
              <a:gd name="T95" fmla="*/ 47 h 67"/>
              <a:gd name="T96" fmla="*/ 74 w 132"/>
              <a:gd name="T97" fmla="*/ 18 h 67"/>
              <a:gd name="T98" fmla="*/ 78 w 132"/>
              <a:gd name="T99" fmla="*/ 10 h 67"/>
              <a:gd name="T100" fmla="*/ 67 w 132"/>
              <a:gd name="T101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2" h="67">
                <a:moveTo>
                  <a:pt x="114" y="26"/>
                </a:moveTo>
                <a:cubicBezTo>
                  <a:pt x="111" y="26"/>
                  <a:pt x="108" y="29"/>
                  <a:pt x="108" y="32"/>
                </a:cubicBezTo>
                <a:cubicBezTo>
                  <a:pt x="108" y="34"/>
                  <a:pt x="109" y="36"/>
                  <a:pt x="110" y="37"/>
                </a:cubicBezTo>
                <a:cubicBezTo>
                  <a:pt x="104" y="39"/>
                  <a:pt x="97" y="52"/>
                  <a:pt x="99" y="55"/>
                </a:cubicBezTo>
                <a:cubicBezTo>
                  <a:pt x="99" y="55"/>
                  <a:pt x="100" y="55"/>
                  <a:pt x="100" y="55"/>
                </a:cubicBezTo>
                <a:cubicBezTo>
                  <a:pt x="102" y="55"/>
                  <a:pt x="105" y="52"/>
                  <a:pt x="107" y="49"/>
                </a:cubicBezTo>
                <a:cubicBezTo>
                  <a:pt x="106" y="55"/>
                  <a:pt x="105" y="61"/>
                  <a:pt x="104" y="67"/>
                </a:cubicBezTo>
                <a:cubicBezTo>
                  <a:pt x="110" y="67"/>
                  <a:pt x="110" y="67"/>
                  <a:pt x="110" y="67"/>
                </a:cubicBezTo>
                <a:cubicBezTo>
                  <a:pt x="110" y="64"/>
                  <a:pt x="112" y="59"/>
                  <a:pt x="114" y="59"/>
                </a:cubicBezTo>
                <a:cubicBezTo>
                  <a:pt x="117" y="59"/>
                  <a:pt x="119" y="64"/>
                  <a:pt x="119" y="67"/>
                </a:cubicBezTo>
                <a:cubicBezTo>
                  <a:pt x="125" y="67"/>
                  <a:pt x="125" y="67"/>
                  <a:pt x="125" y="67"/>
                </a:cubicBezTo>
                <a:cubicBezTo>
                  <a:pt x="124" y="61"/>
                  <a:pt x="123" y="55"/>
                  <a:pt x="121" y="49"/>
                </a:cubicBezTo>
                <a:cubicBezTo>
                  <a:pt x="124" y="52"/>
                  <a:pt x="126" y="55"/>
                  <a:pt x="128" y="55"/>
                </a:cubicBezTo>
                <a:cubicBezTo>
                  <a:pt x="129" y="55"/>
                  <a:pt x="129" y="55"/>
                  <a:pt x="130" y="55"/>
                </a:cubicBezTo>
                <a:cubicBezTo>
                  <a:pt x="132" y="52"/>
                  <a:pt x="125" y="39"/>
                  <a:pt x="118" y="37"/>
                </a:cubicBezTo>
                <a:cubicBezTo>
                  <a:pt x="120" y="36"/>
                  <a:pt x="121" y="34"/>
                  <a:pt x="121" y="32"/>
                </a:cubicBezTo>
                <a:cubicBezTo>
                  <a:pt x="121" y="29"/>
                  <a:pt x="118" y="26"/>
                  <a:pt x="114" y="26"/>
                </a:cubicBezTo>
                <a:moveTo>
                  <a:pt x="18" y="26"/>
                </a:moveTo>
                <a:cubicBezTo>
                  <a:pt x="14" y="26"/>
                  <a:pt x="11" y="29"/>
                  <a:pt x="11" y="32"/>
                </a:cubicBezTo>
                <a:cubicBezTo>
                  <a:pt x="11" y="34"/>
                  <a:pt x="12" y="36"/>
                  <a:pt x="14" y="37"/>
                </a:cubicBezTo>
                <a:cubicBezTo>
                  <a:pt x="7" y="39"/>
                  <a:pt x="0" y="52"/>
                  <a:pt x="2" y="55"/>
                </a:cubicBezTo>
                <a:cubicBezTo>
                  <a:pt x="3" y="55"/>
                  <a:pt x="3" y="55"/>
                  <a:pt x="4" y="55"/>
                </a:cubicBezTo>
                <a:cubicBezTo>
                  <a:pt x="6" y="55"/>
                  <a:pt x="8" y="52"/>
                  <a:pt x="11" y="49"/>
                </a:cubicBezTo>
                <a:cubicBezTo>
                  <a:pt x="9" y="55"/>
                  <a:pt x="8" y="61"/>
                  <a:pt x="7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4"/>
                  <a:pt x="15" y="59"/>
                  <a:pt x="18" y="59"/>
                </a:cubicBezTo>
                <a:cubicBezTo>
                  <a:pt x="20" y="59"/>
                  <a:pt x="22" y="64"/>
                  <a:pt x="22" y="67"/>
                </a:cubicBezTo>
                <a:cubicBezTo>
                  <a:pt x="28" y="67"/>
                  <a:pt x="28" y="67"/>
                  <a:pt x="28" y="67"/>
                </a:cubicBezTo>
                <a:cubicBezTo>
                  <a:pt x="27" y="61"/>
                  <a:pt x="26" y="55"/>
                  <a:pt x="25" y="49"/>
                </a:cubicBezTo>
                <a:cubicBezTo>
                  <a:pt x="27" y="52"/>
                  <a:pt x="30" y="55"/>
                  <a:pt x="32" y="55"/>
                </a:cubicBezTo>
                <a:cubicBezTo>
                  <a:pt x="32" y="55"/>
                  <a:pt x="33" y="55"/>
                  <a:pt x="33" y="55"/>
                </a:cubicBezTo>
                <a:cubicBezTo>
                  <a:pt x="35" y="52"/>
                  <a:pt x="28" y="39"/>
                  <a:pt x="22" y="37"/>
                </a:cubicBezTo>
                <a:cubicBezTo>
                  <a:pt x="23" y="36"/>
                  <a:pt x="24" y="34"/>
                  <a:pt x="24" y="32"/>
                </a:cubicBezTo>
                <a:cubicBezTo>
                  <a:pt x="24" y="29"/>
                  <a:pt x="21" y="26"/>
                  <a:pt x="18" y="26"/>
                </a:cubicBezTo>
                <a:moveTo>
                  <a:pt x="67" y="0"/>
                </a:moveTo>
                <a:cubicBezTo>
                  <a:pt x="61" y="0"/>
                  <a:pt x="57" y="4"/>
                  <a:pt x="57" y="10"/>
                </a:cubicBezTo>
                <a:cubicBezTo>
                  <a:pt x="57" y="13"/>
                  <a:pt x="58" y="16"/>
                  <a:pt x="61" y="18"/>
                </a:cubicBezTo>
                <a:cubicBezTo>
                  <a:pt x="50" y="22"/>
                  <a:pt x="38" y="43"/>
                  <a:pt x="42" y="47"/>
                </a:cubicBezTo>
                <a:cubicBezTo>
                  <a:pt x="43" y="47"/>
                  <a:pt x="43" y="48"/>
                  <a:pt x="44" y="48"/>
                </a:cubicBezTo>
                <a:cubicBezTo>
                  <a:pt x="48" y="48"/>
                  <a:pt x="52" y="42"/>
                  <a:pt x="56" y="37"/>
                </a:cubicBezTo>
                <a:cubicBezTo>
                  <a:pt x="53" y="47"/>
                  <a:pt x="51" y="58"/>
                  <a:pt x="51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0" y="62"/>
                  <a:pt x="63" y="55"/>
                  <a:pt x="67" y="55"/>
                </a:cubicBezTo>
                <a:cubicBezTo>
                  <a:pt x="71" y="55"/>
                  <a:pt x="74" y="62"/>
                  <a:pt x="74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3" y="58"/>
                  <a:pt x="81" y="47"/>
                  <a:pt x="78" y="37"/>
                </a:cubicBezTo>
                <a:cubicBezTo>
                  <a:pt x="82" y="42"/>
                  <a:pt x="87" y="48"/>
                  <a:pt x="90" y="48"/>
                </a:cubicBezTo>
                <a:cubicBezTo>
                  <a:pt x="91" y="48"/>
                  <a:pt x="92" y="47"/>
                  <a:pt x="92" y="47"/>
                </a:cubicBezTo>
                <a:cubicBezTo>
                  <a:pt x="96" y="43"/>
                  <a:pt x="84" y="22"/>
                  <a:pt x="74" y="18"/>
                </a:cubicBezTo>
                <a:cubicBezTo>
                  <a:pt x="76" y="16"/>
                  <a:pt x="78" y="13"/>
                  <a:pt x="78" y="10"/>
                </a:cubicBezTo>
                <a:cubicBezTo>
                  <a:pt x="78" y="4"/>
                  <a:pt x="73" y="0"/>
                  <a:pt x="67" y="0"/>
                </a:cubicBezTo>
              </a:path>
            </a:pathLst>
          </a:cu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3600000" scaled="0"/>
          </a:gradFill>
          <a:ln>
            <a:noFill/>
          </a:ln>
        </p:spPr>
        <p:txBody>
          <a:bodyPr vert="horz" wrap="square" lIns="68598" tIns="34299" rIns="68598" bIns="34299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任意多边形 38"/>
          <p:cNvSpPr/>
          <p:nvPr>
            <p:custDataLst>
              <p:tags r:id="rId16"/>
            </p:custDataLst>
          </p:nvPr>
        </p:nvSpPr>
        <p:spPr>
          <a:xfrm>
            <a:off x="6516126" y="3934842"/>
            <a:ext cx="1447624" cy="0"/>
          </a:xfrm>
          <a:custGeom>
            <a:avLst/>
            <a:gdLst>
              <a:gd name="connsiteX0" fmla="*/ 0 w 1447800"/>
              <a:gd name="connsiteY0" fmla="*/ 0 h 0"/>
              <a:gd name="connsiteX1" fmla="*/ 1447800 w 1447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68598" tIns="34299" rIns="68598" bIns="34299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任意多边形 39"/>
          <p:cNvSpPr/>
          <p:nvPr>
            <p:custDataLst>
              <p:tags r:id="rId17"/>
            </p:custDataLst>
          </p:nvPr>
        </p:nvSpPr>
        <p:spPr>
          <a:xfrm>
            <a:off x="8811371" y="3934842"/>
            <a:ext cx="1447624" cy="0"/>
          </a:xfrm>
          <a:custGeom>
            <a:avLst/>
            <a:gdLst>
              <a:gd name="connsiteX0" fmla="*/ 0 w 1447800"/>
              <a:gd name="connsiteY0" fmla="*/ 0 h 0"/>
              <a:gd name="connsiteX1" fmla="*/ 1447800 w 1447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68598" tIns="34299" rIns="68598" bIns="34299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193"/>
          <p:cNvSpPr txBox="1"/>
          <p:nvPr>
            <p:custDataLst>
              <p:tags r:id="rId18"/>
            </p:custDataLst>
          </p:nvPr>
        </p:nvSpPr>
        <p:spPr>
          <a:xfrm>
            <a:off x="5308186" y="4310198"/>
            <a:ext cx="749209" cy="345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500" b="1" spc="75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主管</a:t>
            </a:r>
            <a:endParaRPr lang="zh-CN" altLang="en-US" sz="1500" b="1" spc="75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193"/>
          <p:cNvSpPr txBox="1"/>
          <p:nvPr>
            <p:custDataLst>
              <p:tags r:id="rId19"/>
            </p:custDataLst>
          </p:nvPr>
        </p:nvSpPr>
        <p:spPr>
          <a:xfrm>
            <a:off x="7696200" y="6115685"/>
            <a:ext cx="1384935" cy="345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500" b="1" spc="75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员工</a:t>
            </a:r>
            <a:endParaRPr lang="zh-CN" altLang="en-US" sz="1500" b="1" spc="75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193"/>
          <p:cNvSpPr txBox="1"/>
          <p:nvPr>
            <p:custDataLst>
              <p:tags r:id="rId20"/>
            </p:custDataLst>
          </p:nvPr>
        </p:nvSpPr>
        <p:spPr>
          <a:xfrm>
            <a:off x="10449560" y="4310380"/>
            <a:ext cx="1191895" cy="345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500" b="1" spc="75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zh-CN" altLang="en-US" sz="1500" b="1" spc="75" dirty="0">
                <a:gradFill>
                  <a:gsLst>
                    <a:gs pos="0">
                      <a:srgbClr val="0070C0"/>
                    </a:gs>
                    <a:gs pos="100000">
                      <a:srgbClr val="00B0F0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管理员</a:t>
            </a:r>
            <a:endParaRPr lang="zh-CN" altLang="en-US" sz="1500" b="1" spc="75" dirty="0"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任意多边形 19"/>
          <p:cNvSpPr/>
          <p:nvPr>
            <p:custDataLst>
              <p:tags r:id="rId21"/>
            </p:custDataLst>
          </p:nvPr>
        </p:nvSpPr>
        <p:spPr>
          <a:xfrm rot="5400000" flipV="1">
            <a:off x="8066563" y="4484384"/>
            <a:ext cx="747627" cy="114215"/>
          </a:xfrm>
          <a:custGeom>
            <a:avLst/>
            <a:gdLst>
              <a:gd name="connsiteX0" fmla="*/ 0 w 1447800"/>
              <a:gd name="connsiteY0" fmla="*/ 0 h 0"/>
              <a:gd name="connsiteX1" fmla="*/ 1447800 w 1447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vert="horz" wrap="square" lIns="68598" tIns="34299" rIns="68598" bIns="34299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12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6" name="文本框 45"/>
          <p:cNvSpPr txBox="1"/>
          <p:nvPr/>
        </p:nvSpPr>
        <p:spPr>
          <a:xfrm>
            <a:off x="4767580" y="1790700"/>
            <a:ext cx="7271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本系统的主要使用用户分为</a:t>
            </a: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类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905000" y="7353300"/>
            <a:ext cx="13999845" cy="127762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根据需求不同，每类用户的访问权限不同。可以依据实际情况，不同用户访问不同的系统功能、系统数据，系统严格设定权限划分，确保数据安全。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功能需求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主要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功能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文本框 5"/>
          <p:cNvSpPr txBox="1"/>
          <p:nvPr/>
        </p:nvSpPr>
        <p:spPr>
          <a:xfrm>
            <a:off x="827405" y="5905500"/>
            <a:ext cx="57956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216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员工：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登录（系统管理员可以增删用户，这里未实现注册）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任务查看（仅作为展示，可以评论，和系统管理员一样）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任务进度更新（在进度更新界面，只可以查看分配给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该员工的任务，更新进度）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27405" y="1866900"/>
            <a:ext cx="9601200" cy="3275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216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主管：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员工管理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任务管理（包括任务的增删改查，查看任务进度，分配任务给员工，任务的详情，任务评论）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任务归档（算是任务审批）（可以审批该主管创建的状态为已完成的任务，将其归档）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归档任务展示（完成全部流程的任务不再在任务管理界面展示，都在这里展示）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39000" y="5905500"/>
            <a:ext cx="97313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216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系统管理员：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ja-JP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登录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主管管理（对主管进行增删改查）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员工管理（对员工进行增删改查）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16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2160"/>
              </a:lnSpc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d.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任务查看（仅作为展示，可以评论，不能编辑其他内容）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83691">
            <a:off x="-7496214" y="-21245"/>
            <a:ext cx="15537129" cy="5310873"/>
          </a:xfrm>
          <a:custGeom>
            <a:avLst/>
            <a:gdLst/>
            <a:ahLst/>
            <a:cxnLst/>
            <a:rect l="l" t="t" r="r" b="b"/>
            <a:pathLst>
              <a:path w="15537129" h="5310873">
                <a:moveTo>
                  <a:pt x="0" y="0"/>
                </a:moveTo>
                <a:lnTo>
                  <a:pt x="15537129" y="0"/>
                </a:lnTo>
                <a:lnTo>
                  <a:pt x="15537129" y="5310874"/>
                </a:lnTo>
                <a:lnTo>
                  <a:pt x="0" y="531087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10990">
            <a:off x="10108432" y="4829978"/>
            <a:ext cx="17234151" cy="5890946"/>
          </a:xfrm>
          <a:custGeom>
            <a:avLst/>
            <a:gdLst/>
            <a:ahLst/>
            <a:cxnLst/>
            <a:rect l="l" t="t" r="r" b="b"/>
            <a:pathLst>
              <a:path w="17234151" h="5890946">
                <a:moveTo>
                  <a:pt x="0" y="0"/>
                </a:moveTo>
                <a:lnTo>
                  <a:pt x="17234150" y="0"/>
                </a:lnTo>
                <a:lnTo>
                  <a:pt x="17234150" y="5890946"/>
                </a:lnTo>
                <a:lnTo>
                  <a:pt x="0" y="5890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739679" flipH="1">
            <a:off x="-1430024" y="-754069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7315200" y="0"/>
                </a:moveTo>
                <a:lnTo>
                  <a:pt x="0" y="0"/>
                </a:lnTo>
                <a:lnTo>
                  <a:pt x="0" y="3976808"/>
                </a:lnTo>
                <a:lnTo>
                  <a:pt x="7315200" y="39768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156503" y="7033918"/>
            <a:ext cx="7315200" cy="3976809"/>
          </a:xfrm>
          <a:custGeom>
            <a:avLst/>
            <a:gdLst/>
            <a:ahLst/>
            <a:cxnLst/>
            <a:rect l="l" t="t" r="r" b="b"/>
            <a:pathLst>
              <a:path w="7315200" h="3976809">
                <a:moveTo>
                  <a:pt x="0" y="0"/>
                </a:moveTo>
                <a:lnTo>
                  <a:pt x="7315200" y="0"/>
                </a:lnTo>
                <a:lnTo>
                  <a:pt x="7315200" y="3976809"/>
                </a:lnTo>
                <a:lnTo>
                  <a:pt x="0" y="397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76592" y="4991163"/>
            <a:ext cx="852338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</a:pPr>
            <a:r>
              <a:rPr lang="en-US" altLang="zh-CN" sz="3060" b="1">
                <a:solidFill>
                  <a:srgbClr val="5E6FA2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Apply modeling analysis</a:t>
            </a:r>
            <a:endParaRPr lang="en-US" altLang="zh-CN" sz="3060" b="1">
              <a:solidFill>
                <a:srgbClr val="5E6FA2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10825" y="3238445"/>
            <a:ext cx="98663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0"/>
              </a:lnSpc>
            </a:pP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应用建模</a:t>
            </a:r>
            <a:r>
              <a:rPr lang="zh-CN" altLang="en-US" sz="5400" b="1" spc="585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分析</a:t>
            </a:r>
            <a:endParaRPr lang="zh-CN" altLang="en-US" sz="5400" b="1" spc="585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800100"/>
            <a:ext cx="14182090" cy="7702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995"/>
              </a:lnSpc>
            </a:pP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需求建模</a:t>
            </a:r>
            <a:r>
              <a:rPr lang="en-US" altLang="zh-CN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-</a:t>
            </a:r>
            <a:r>
              <a:rPr lang="zh-CN" altLang="en-US" sz="4995" b="1">
                <a:solidFill>
                  <a:srgbClr val="1E1E1E"/>
                </a:solidFill>
                <a:latin typeface="思源黑体 1 Bold" panose="020B0800000000000000" charset="-122"/>
                <a:ea typeface="思源黑体 1 Bold" panose="020B0800000000000000" charset="-122"/>
                <a:cs typeface="思源黑体 1 Bold" panose="020B0800000000000000" charset="-122"/>
                <a:sym typeface="思源黑体 1 Bold" panose="020B0800000000000000" charset="-122"/>
              </a:rPr>
              <a:t>用例图</a:t>
            </a:r>
            <a:endParaRPr lang="zh-CN" altLang="en-US" sz="4995" b="1">
              <a:solidFill>
                <a:srgbClr val="1E1E1E"/>
              </a:solidFill>
              <a:latin typeface="思源黑体 1 Bold" panose="020B0800000000000000" charset="-122"/>
              <a:ea typeface="思源黑体 1 Bold" panose="020B0800000000000000" charset="-122"/>
              <a:cs typeface="思源黑体 1 Bold" panose="020B0800000000000000" charset="-122"/>
              <a:sym typeface="思源黑体 1 Bold" panose="020B0800000000000000" charset="-122"/>
            </a:endParaRPr>
          </a:p>
        </p:txBody>
      </p:sp>
      <p:sp>
        <p:nvSpPr>
          <p:cNvPr id="3" name="Freeform 3"/>
          <p:cNvSpPr/>
          <p:nvPr/>
        </p:nvSpPr>
        <p:spPr>
          <a:xfrm rot="9083691">
            <a:off x="-4874476" y="-42398"/>
            <a:ext cx="8301260" cy="2837521"/>
          </a:xfrm>
          <a:custGeom>
            <a:avLst/>
            <a:gdLst/>
            <a:ahLst/>
            <a:cxnLst/>
            <a:rect l="l" t="t" r="r" b="b"/>
            <a:pathLst>
              <a:path w="8301260" h="2837521">
                <a:moveTo>
                  <a:pt x="0" y="0"/>
                </a:moveTo>
                <a:lnTo>
                  <a:pt x="8301260" y="0"/>
                </a:lnTo>
                <a:lnTo>
                  <a:pt x="8301260" y="2837521"/>
                </a:lnTo>
                <a:lnTo>
                  <a:pt x="0" y="283752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8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9679" flipH="1">
            <a:off x="-1633399" y="-433936"/>
            <a:ext cx="3908404" cy="2124750"/>
          </a:xfrm>
          <a:custGeom>
            <a:avLst/>
            <a:gdLst/>
            <a:ahLst/>
            <a:cxnLst/>
            <a:rect l="l" t="t" r="r" b="b"/>
            <a:pathLst>
              <a:path w="3908404" h="2124750">
                <a:moveTo>
                  <a:pt x="3908403" y="0"/>
                </a:moveTo>
                <a:lnTo>
                  <a:pt x="0" y="0"/>
                </a:lnTo>
                <a:lnTo>
                  <a:pt x="0" y="2124751"/>
                </a:lnTo>
                <a:lnTo>
                  <a:pt x="3908403" y="2124751"/>
                </a:lnTo>
                <a:lnTo>
                  <a:pt x="3908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958">
            <a:off x="13288794" y="-906857"/>
            <a:ext cx="6104565" cy="3318664"/>
          </a:xfrm>
          <a:custGeom>
            <a:avLst/>
            <a:gdLst/>
            <a:ahLst/>
            <a:cxnLst/>
            <a:rect l="l" t="t" r="r" b="b"/>
            <a:pathLst>
              <a:path w="6104565" h="3318664">
                <a:moveTo>
                  <a:pt x="0" y="0"/>
                </a:moveTo>
                <a:lnTo>
                  <a:pt x="6104566" y="0"/>
                </a:lnTo>
                <a:lnTo>
                  <a:pt x="6104566" y="3318664"/>
                </a:lnTo>
                <a:lnTo>
                  <a:pt x="0" y="3318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433445" y="2552700"/>
            <a:ext cx="3792855" cy="74402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60"/>
              </a:lnSpc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1714500"/>
            <a:ext cx="7665720" cy="86194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10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11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12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13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14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15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16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17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18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19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2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20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21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22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23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24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25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26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27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28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29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3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30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31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32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33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34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35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36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37.xml><?xml version="1.0" encoding="utf-8"?>
<p:tagLst xmlns:p="http://schemas.openxmlformats.org/presentationml/2006/main">
  <p:tag name="KSO_WM_DIAGRAM_VIRTUALLY_FRAME" val="{&quot;height&quot;:433.71629921259847,&quot;left&quot;:117.86740157480315,&quot;top&quot;:112.48370078740156,&quot;width&quot;:804.6325984251969}"/>
</p:tagLst>
</file>

<file path=ppt/tags/tag4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5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6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7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8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ags/tag9.xml><?xml version="1.0" encoding="utf-8"?>
<p:tagLst xmlns:p="http://schemas.openxmlformats.org/presentationml/2006/main">
  <p:tag name="KSO_WM_DIAGRAM_VIRTUALLY_FRAME" val="{&quot;height&quot;:596.7,&quot;left&quot;:382.6,&quot;top&quot;:215.55,&quot;width&quot;:1285.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7864</Words>
  <Application>WPS 演示</Application>
  <PresentationFormat>On-screen Show (4:3)</PresentationFormat>
  <Paragraphs>531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2" baseType="lpstr">
      <vt:lpstr>Arial</vt:lpstr>
      <vt:lpstr>宋体</vt:lpstr>
      <vt:lpstr>Wingdings</vt:lpstr>
      <vt:lpstr>思源黑体 1 Heavy</vt:lpstr>
      <vt:lpstr>黑体</vt:lpstr>
      <vt:lpstr>思源黑体 2 Medium</vt:lpstr>
      <vt:lpstr>Akzidenz-Grotesk Medium</vt:lpstr>
      <vt:lpstr>Segoe Print</vt:lpstr>
      <vt:lpstr>思源黑体 1 Bold</vt:lpstr>
      <vt:lpstr>思源黑体 2 Bold</vt:lpstr>
      <vt:lpstr>微软雅黑</vt:lpstr>
      <vt:lpstr>Impact MT Std</vt:lpstr>
      <vt:lpstr>Arial Unicode MS</vt:lpstr>
      <vt:lpstr>Calibri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微信用户</cp:lastModifiedBy>
  <cp:revision>25</cp:revision>
  <dcterms:created xsi:type="dcterms:W3CDTF">2006-08-16T00:00:00Z</dcterms:created>
  <dcterms:modified xsi:type="dcterms:W3CDTF">2025-06-11T10:36:43Z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298DBD2125D54619A577E203B6A31905_13</vt:lpwstr>
  </property>
  <property fmtid="{D5CDD505-2E9C-101B-9397-08002B2CF9AE}" pid="3" name="KSOProductBuildVer">
    <vt:lpwstr>2052-12.1.0.20784</vt:lpwstr>
  </property>
</Properties>
</file>